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E7E"/>
    <a:srgbClr val="0DA4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30" d="100"/>
          <a:sy n="130" d="100"/>
        </p:scale>
        <p:origin x="-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187535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53495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62234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05982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7F195C-85A7-4FF4-AB80-88A42D2F1193}"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12207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7F195C-85A7-4FF4-AB80-88A42D2F119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20984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7F195C-85A7-4FF4-AB80-88A42D2F1193}" type="datetimeFigureOut">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71281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7F195C-85A7-4FF4-AB80-88A42D2F1193}"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54204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F195C-85A7-4FF4-AB80-88A42D2F1193}" type="datetimeFigureOut">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84633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70589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9955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B7F195C-85A7-4FF4-AB80-88A42D2F1193}" type="datetimeFigureOut">
              <a:rPr lang="en-US" smtClean="0"/>
              <a:t>9/14/2018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A698DD1-F061-4BFC-ADB4-3C0C5C2C2132}" type="slidenum">
              <a:rPr lang="en-US" smtClean="0"/>
              <a:t>‹#›</a:t>
            </a:fld>
            <a:endParaRPr lang="en-US"/>
          </a:p>
        </p:txBody>
      </p:sp>
    </p:spTree>
    <p:extLst>
      <p:ext uri="{BB962C8B-B14F-4D97-AF65-F5344CB8AC3E}">
        <p14:creationId xmlns:p14="http://schemas.microsoft.com/office/powerpoint/2010/main" val="1081568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2" name="TextBox 31"/>
          <p:cNvSpPr txBox="1"/>
          <p:nvPr/>
        </p:nvSpPr>
        <p:spPr>
          <a:xfrm>
            <a:off x="510297" y="682151"/>
            <a:ext cx="6943945" cy="1077218"/>
          </a:xfrm>
          <a:prstGeom prst="rect">
            <a:avLst/>
          </a:prstGeom>
          <a:noFill/>
        </p:spPr>
        <p:txBody>
          <a:bodyPr wrap="square" rtlCol="0">
            <a:spAutoFit/>
          </a:bodyPr>
          <a:lstStyle/>
          <a:p>
            <a:pPr algn="ctr"/>
            <a:r>
              <a:rPr lang="en-US" sz="3200" spc="-150" dirty="0" smtClean="0">
                <a:latin typeface="KG Alphabet Regurgitation" panose="02000506000000020004" pitchFamily="2" charset="0"/>
              </a:rPr>
              <a:t>Newsletter</a:t>
            </a:r>
          </a:p>
          <a:p>
            <a:pPr algn="ctr"/>
            <a:r>
              <a:rPr lang="en-US" sz="3200" spc="-150" dirty="0" smtClean="0">
                <a:latin typeface="KG Alphabet Regurgitation" panose="02000506000000020004" pitchFamily="2" charset="0"/>
              </a:rPr>
              <a:t>9/14/2018</a:t>
            </a:r>
            <a:endParaRPr lang="en-US" sz="3200" spc="-150" dirty="0">
              <a:latin typeface="KG Alphabet Regurgitation" panose="02000506000000020004" pitchFamily="2" charset="0"/>
            </a:endParaRPr>
          </a:p>
        </p:txBody>
      </p:sp>
      <p:sp>
        <p:nvSpPr>
          <p:cNvPr id="33" name="TextBox 32"/>
          <p:cNvSpPr txBox="1"/>
          <p:nvPr/>
        </p:nvSpPr>
        <p:spPr>
          <a:xfrm>
            <a:off x="454957" y="295604"/>
            <a:ext cx="6943945" cy="938719"/>
          </a:xfrm>
          <a:prstGeom prst="rect">
            <a:avLst/>
          </a:prstGeom>
          <a:noFill/>
        </p:spPr>
        <p:txBody>
          <a:bodyPr wrap="square" rtlCol="0">
            <a:normAutofit/>
          </a:bodyPr>
          <a:lstStyle/>
          <a:p>
            <a:pPr algn="ctr"/>
            <a:r>
              <a:rPr lang="en-US" sz="3200" spc="-150" dirty="0" smtClean="0">
                <a:latin typeface="KG Alphabet Regurgitation" panose="02000506000000020004" pitchFamily="2" charset="0"/>
              </a:rPr>
              <a:t>Mrs. </a:t>
            </a:r>
            <a:r>
              <a:rPr lang="en-US" sz="3200" spc="-150" dirty="0" err="1" smtClean="0">
                <a:latin typeface="KG Alphabet Regurgitation" panose="02000506000000020004" pitchFamily="2" charset="0"/>
              </a:rPr>
              <a:t>Zeock’s</a:t>
            </a:r>
            <a:r>
              <a:rPr lang="en-US" sz="3200" spc="-150" dirty="0" smtClean="0">
                <a:latin typeface="KG Alphabet Regurgitation" panose="02000506000000020004" pitchFamily="2" charset="0"/>
              </a:rPr>
              <a:t> Class</a:t>
            </a:r>
            <a:endParaRPr lang="en-US" sz="3200" spc="-150" dirty="0">
              <a:latin typeface="KG Alphabet Regurgitation" panose="02000506000000020004" pitchFamily="2" charset="0"/>
            </a:endParaRP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Up  Coming Events</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Supplies needed</a:t>
            </a:r>
            <a:r>
              <a:rPr lang="en-US" sz="3200" spc="-150" dirty="0" smtClean="0">
                <a:latin typeface="KG Alphabet Regurgitation" panose="02000506000000020004" pitchFamily="2" charset="0"/>
              </a:rPr>
              <a:t>:</a:t>
            </a:r>
            <a:endParaRPr lang="en-US" sz="3200" spc="-150" dirty="0">
              <a:latin typeface="KG Alphabet Regurgitation" panose="02000506000000020004" pitchFamily="2" charset="0"/>
            </a:endParaRPr>
          </a:p>
        </p:txBody>
      </p:sp>
      <p:sp>
        <p:nvSpPr>
          <p:cNvPr id="37" name="TextBox 36"/>
          <p:cNvSpPr txBox="1"/>
          <p:nvPr/>
        </p:nvSpPr>
        <p:spPr>
          <a:xfrm>
            <a:off x="510297" y="8546643"/>
            <a:ext cx="5864377" cy="1107996"/>
          </a:xfrm>
          <a:prstGeom prst="rect">
            <a:avLst/>
          </a:prstGeom>
          <a:noFill/>
        </p:spPr>
        <p:txBody>
          <a:bodyPr wrap="square" rtlCol="0">
            <a:spAutoFit/>
          </a:bodyPr>
          <a:lstStyle/>
          <a:p>
            <a:pPr algn="ctr"/>
            <a:r>
              <a:rPr lang="en-US" sz="2400" spc="-150" dirty="0" smtClean="0">
                <a:latin typeface="KG Alphabet Regurgitation" panose="02000506000000020004" pitchFamily="2" charset="0"/>
              </a:rPr>
              <a:t>Volunteers needed:  </a:t>
            </a:r>
            <a:r>
              <a:rPr lang="en-US" spc="-150" dirty="0" smtClean="0">
                <a:latin typeface="Gisha" panose="020B0502040204020203" pitchFamily="34" charset="-79"/>
                <a:cs typeface="Gisha" panose="020B0502040204020203" pitchFamily="34" charset="-79"/>
              </a:rPr>
              <a:t>In the upcoming months, I will need</a:t>
            </a:r>
          </a:p>
          <a:p>
            <a:pPr algn="ctr"/>
            <a:r>
              <a:rPr lang="en-US" spc="-150" dirty="0" smtClean="0">
                <a:latin typeface="Gisha" panose="020B0502040204020203" pitchFamily="34" charset="-79"/>
                <a:cs typeface="Gisha" panose="020B0502040204020203" pitchFamily="34" charset="-79"/>
              </a:rPr>
              <a:t>                    volunteers to help listen to students read.  I will send out more information at a later date</a:t>
            </a:r>
            <a:r>
              <a:rPr lang="en-US" sz="2400" spc="-150" dirty="0" smtClean="0">
                <a:latin typeface="Gisha" panose="020B0502040204020203" pitchFamily="34" charset="-79"/>
                <a:cs typeface="Gisha" panose="020B0502040204020203" pitchFamily="34" charset="-79"/>
              </a:rPr>
              <a:t>.</a:t>
            </a:r>
            <a:endParaRPr lang="en-US" sz="2400" spc="-150" dirty="0">
              <a:latin typeface="KG Alphabet Regurgitation" panose="02000506000000020004" pitchFamily="2" charset="0"/>
            </a:endParaRPr>
          </a:p>
        </p:txBody>
      </p:sp>
      <p:sp>
        <p:nvSpPr>
          <p:cNvPr id="38" name="TextBox 37"/>
          <p:cNvSpPr txBox="1"/>
          <p:nvPr/>
        </p:nvSpPr>
        <p:spPr>
          <a:xfrm>
            <a:off x="1185999" y="1901066"/>
            <a:ext cx="5400402" cy="3617719"/>
          </a:xfrm>
          <a:prstGeom prst="rect">
            <a:avLst/>
          </a:prstGeom>
          <a:noFill/>
        </p:spPr>
        <p:txBody>
          <a:bodyPr wrap="square" rtlCol="0">
            <a:noAutofit/>
          </a:bodyPr>
          <a:lstStyle/>
          <a:p>
            <a:r>
              <a:rPr lang="en-US" sz="1100" dirty="0" smtClean="0">
                <a:latin typeface="DN Manuscript" panose="00000400000000000000" pitchFamily="2" charset="0"/>
              </a:rPr>
              <a:t>Everyone survived (myself included </a:t>
            </a:r>
            <a:r>
              <a:rPr lang="en-US" sz="1100" dirty="0" smtClean="0">
                <a:latin typeface="DN Manuscript" panose="00000400000000000000" pitchFamily="2" charset="0"/>
                <a:sym typeface="Wingdings" panose="05000000000000000000" pitchFamily="2" charset="2"/>
              </a:rPr>
              <a:t>) the first full week of school!  I have a feeling there will be many tired children this weekend.  </a:t>
            </a:r>
          </a:p>
          <a:p>
            <a:endParaRPr lang="en-US" sz="1100" dirty="0" smtClean="0">
              <a:latin typeface="DN Manuscript" panose="00000400000000000000" pitchFamily="2" charset="0"/>
              <a:sym typeface="Wingdings" panose="05000000000000000000" pitchFamily="2" charset="2"/>
            </a:endParaRPr>
          </a:p>
          <a:p>
            <a:r>
              <a:rPr lang="en-US" sz="1100" dirty="0" smtClean="0">
                <a:latin typeface="DN Manuscript" panose="00000400000000000000" pitchFamily="2" charset="0"/>
                <a:sym typeface="Wingdings" panose="05000000000000000000" pitchFamily="2" charset="2"/>
              </a:rPr>
              <a:t>Next Wednesday, we are having Clifford Day!  Please dress your child in red on Wednesday.  We will be reading Clifford books and doing some fun activities that go with the Clifford theme.  </a:t>
            </a:r>
          </a:p>
          <a:p>
            <a:endParaRPr lang="en-US" sz="1100" dirty="0">
              <a:latin typeface="DN Manuscript" panose="00000400000000000000" pitchFamily="2" charset="0"/>
              <a:sym typeface="Wingdings" panose="05000000000000000000" pitchFamily="2" charset="2"/>
            </a:endParaRPr>
          </a:p>
          <a:p>
            <a:r>
              <a:rPr lang="en-US" sz="1100" dirty="0" smtClean="0">
                <a:latin typeface="DN Manuscript" panose="00000400000000000000" pitchFamily="2" charset="0"/>
                <a:sym typeface="Wingdings" panose="05000000000000000000" pitchFamily="2" charset="2"/>
              </a:rPr>
              <a:t>Thank you for staying in the Hugs and Kisses zone when dropping  your kids off in the morning.  Being a mom that had a child with separation anxiety, I know it might not be easy, but there are a few reasons for this zone.  One, we want your kids to become independent and this is a great way for that to happen.  Second, we are really working hard on keeping our school safe.  When there are so many adults in the hallway, it is difficult to know who or if they actually are supposed to be here.  If you need to talk to me, feel free to email me or call the office to set up a time to meet with me .  </a:t>
            </a:r>
          </a:p>
          <a:p>
            <a:endParaRPr lang="en-US" sz="1100" dirty="0" smtClean="0">
              <a:latin typeface="DN Manuscript" panose="00000400000000000000" pitchFamily="2" charset="0"/>
            </a:endParaRPr>
          </a:p>
          <a:p>
            <a:r>
              <a:rPr lang="en-US" sz="1100" dirty="0" smtClean="0">
                <a:latin typeface="DN Manuscript" panose="00000400000000000000" pitchFamily="2" charset="0"/>
              </a:rPr>
              <a:t>     Lastly, on the back of the newsletter I will let you know what we worked on every week.  This way you will know what your child is working on and what they should know.</a:t>
            </a:r>
            <a:endParaRPr lang="en-US" sz="1100" dirty="0">
              <a:latin typeface="DN Manuscript" panose="00000400000000000000" pitchFamily="2" charset="0"/>
            </a:endParaRPr>
          </a:p>
        </p:txBody>
      </p:sp>
      <p:sp>
        <p:nvSpPr>
          <p:cNvPr id="39" name="TextBox 38"/>
          <p:cNvSpPr txBox="1"/>
          <p:nvPr/>
        </p:nvSpPr>
        <p:spPr>
          <a:xfrm>
            <a:off x="532629" y="5852050"/>
            <a:ext cx="3022418" cy="1985664"/>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pPr algn="l"/>
            <a:r>
              <a:rPr lang="en-US" b="1" dirty="0" smtClean="0"/>
              <a:t>September 19-</a:t>
            </a:r>
            <a:r>
              <a:rPr lang="en-US" dirty="0" smtClean="0"/>
              <a:t>Clifford Day</a:t>
            </a:r>
          </a:p>
          <a:p>
            <a:pPr algn="l"/>
            <a:r>
              <a:rPr lang="en-US" b="1" dirty="0" smtClean="0"/>
              <a:t>October </a:t>
            </a:r>
            <a:r>
              <a:rPr lang="en-US" b="1" dirty="0"/>
              <a:t>4</a:t>
            </a:r>
            <a:r>
              <a:rPr lang="en-US" dirty="0"/>
              <a:t>-Field Trip</a:t>
            </a:r>
          </a:p>
          <a:p>
            <a:pPr algn="l"/>
            <a:r>
              <a:rPr lang="en-US" b="1" dirty="0"/>
              <a:t>October 25</a:t>
            </a:r>
            <a:r>
              <a:rPr lang="en-US" dirty="0"/>
              <a:t>-Fall Fest</a:t>
            </a:r>
          </a:p>
          <a:p>
            <a:pPr algn="l"/>
            <a:r>
              <a:rPr lang="en-US" b="1" dirty="0"/>
              <a:t>October 31</a:t>
            </a:r>
            <a:r>
              <a:rPr lang="en-US" dirty="0"/>
              <a:t>-Halloween Party</a:t>
            </a:r>
          </a:p>
          <a:p>
            <a:pPr marL="285750" indent="-285750" algn="l">
              <a:buFont typeface="Arial" panose="020B0604020202020204" pitchFamily="34" charset="0"/>
              <a:buChar char="•"/>
            </a:pPr>
            <a:endParaRPr lang="en-US" dirty="0">
              <a:latin typeface="Century Gothic" panose="020B0502020202020204" pitchFamily="34"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r>
              <a:rPr lang="en-US" dirty="0" smtClean="0">
                <a:latin typeface="Century Gothic" panose="020B0502020202020204" pitchFamily="34" charset="0"/>
              </a:rPr>
              <a:t>Hand Sanitizer</a:t>
            </a:r>
            <a:endParaRPr lang="en-US" dirty="0">
              <a:latin typeface="Century Gothic" panose="020B0502020202020204" pitchFamily="34" charset="0"/>
            </a:endParaRPr>
          </a:p>
        </p:txBody>
      </p:sp>
    </p:spTree>
    <p:extLst>
      <p:ext uri="{BB962C8B-B14F-4D97-AF65-F5344CB8AC3E}">
        <p14:creationId xmlns:p14="http://schemas.microsoft.com/office/powerpoint/2010/main" val="25527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3" name="TextBox 32"/>
          <p:cNvSpPr txBox="1"/>
          <p:nvPr/>
        </p:nvSpPr>
        <p:spPr>
          <a:xfrm>
            <a:off x="532629" y="307997"/>
            <a:ext cx="6872025" cy="1593069"/>
          </a:xfrm>
          <a:prstGeom prst="rect">
            <a:avLst/>
          </a:prstGeom>
          <a:noFill/>
        </p:spPr>
        <p:txBody>
          <a:bodyPr wrap="square" rtlCol="0">
            <a:normAutofit/>
          </a:bodyPr>
          <a:lstStyle/>
          <a:p>
            <a:pPr algn="ctr"/>
            <a:r>
              <a:rPr lang="en-US" sz="2800" spc="-150" dirty="0" smtClean="0">
                <a:latin typeface="Calibri" panose="020F0502020204030204" pitchFamily="34" charset="0"/>
              </a:rPr>
              <a:t>Math</a:t>
            </a:r>
          </a:p>
          <a:p>
            <a:r>
              <a:rPr lang="en-US" sz="1400" spc="-150" dirty="0" smtClean="0">
                <a:latin typeface="DN Manuscript" panose="00000400000000000000" pitchFamily="2" charset="0"/>
              </a:rPr>
              <a:t>This week we started Unit 1.  The students are learning the numbers 1, 2, 3, 4, and 5.  They have learned how to count objects and write the numbers.  </a:t>
            </a:r>
          </a:p>
          <a:p>
            <a:r>
              <a:rPr lang="en-US" sz="1400" b="1" spc="-150" dirty="0" smtClean="0">
                <a:latin typeface="DN Manuscript" panose="00000400000000000000" pitchFamily="2" charset="0"/>
              </a:rPr>
              <a:t>*Starting next week, I will be sending home a homework sheet from the lesson we covered that day.  </a:t>
            </a:r>
            <a:r>
              <a:rPr lang="en-US" sz="1400" b="1" spc="-150" dirty="0" smtClean="0">
                <a:latin typeface="DN Manuscript" panose="00000400000000000000" pitchFamily="2" charset="0"/>
              </a:rPr>
              <a:t>Please complete this with your child for extra practice; however, you </a:t>
            </a:r>
            <a:r>
              <a:rPr lang="en-US" sz="1400" b="1" u="sng" spc="-150" dirty="0" smtClean="0">
                <a:latin typeface="DN Manuscript" panose="00000400000000000000" pitchFamily="2" charset="0"/>
              </a:rPr>
              <a:t>do not </a:t>
            </a:r>
            <a:r>
              <a:rPr lang="en-US" sz="1400" b="1" spc="-150" dirty="0" smtClean="0">
                <a:latin typeface="DN Manuscript" panose="00000400000000000000" pitchFamily="2" charset="0"/>
              </a:rPr>
              <a:t>have to return it.  </a:t>
            </a:r>
            <a:endParaRPr lang="en-US" sz="1400" b="1" spc="-150" dirty="0" smtClean="0">
              <a:latin typeface="DN Manuscript" panose="00000400000000000000" pitchFamily="2" charset="0"/>
            </a:endParaRP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Science</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endParaRPr lang="en-US" sz="3200" spc="-150" dirty="0">
              <a:latin typeface="KG Alphabet Regurgitation" panose="02000506000000020004" pitchFamily="2" charset="0"/>
            </a:endParaRPr>
          </a:p>
        </p:txBody>
      </p:sp>
      <p:sp>
        <p:nvSpPr>
          <p:cNvPr id="38" name="TextBox 37"/>
          <p:cNvSpPr txBox="1"/>
          <p:nvPr/>
        </p:nvSpPr>
        <p:spPr>
          <a:xfrm>
            <a:off x="1185999" y="1901066"/>
            <a:ext cx="5400402" cy="3617719"/>
          </a:xfrm>
          <a:prstGeom prst="rect">
            <a:avLst/>
          </a:prstGeom>
          <a:noFill/>
        </p:spPr>
        <p:txBody>
          <a:bodyPr wrap="square" rtlCol="0">
            <a:noAutofit/>
          </a:bodyPr>
          <a:lstStyle/>
          <a:p>
            <a:pPr algn="ctr"/>
            <a:r>
              <a:rPr lang="en-US" sz="2800" dirty="0" smtClean="0"/>
              <a:t>Reading and Writing</a:t>
            </a:r>
          </a:p>
          <a:p>
            <a:r>
              <a:rPr lang="en-US" sz="1200" dirty="0" smtClean="0">
                <a:latin typeface="DN Manuscript" panose="00000400000000000000" pitchFamily="2" charset="0"/>
              </a:rPr>
              <a:t>This week we learned that we are all readers!  We walked around the school and classroom reading real world signs.  The students also learned about real world books and how we can learn from them by just looking at the pictures.  During our phonics time, we learned about the letter “M.”   We learned the name, sound, and how to write the letter.   </a:t>
            </a:r>
            <a:endParaRPr lang="en-US" sz="1200" dirty="0" smtClean="0">
              <a:latin typeface="DN Manuscript" panose="00000400000000000000" pitchFamily="2" charset="0"/>
            </a:endParaRPr>
          </a:p>
          <a:p>
            <a:pPr algn="ctr"/>
            <a:endParaRPr lang="en-US" sz="2800" dirty="0"/>
          </a:p>
        </p:txBody>
      </p:sp>
      <p:sp>
        <p:nvSpPr>
          <p:cNvPr id="39" name="TextBox 38"/>
          <p:cNvSpPr txBox="1"/>
          <p:nvPr/>
        </p:nvSpPr>
        <p:spPr>
          <a:xfrm>
            <a:off x="532629" y="5852050"/>
            <a:ext cx="3022418" cy="1985664"/>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pPr algn="l"/>
            <a:r>
              <a:rPr lang="en-US" sz="1200" dirty="0" smtClean="0">
                <a:latin typeface="DN Manuscript" panose="00000400000000000000" pitchFamily="2" charset="0"/>
              </a:rPr>
              <a:t>This week we started our unit on the Five Senses.  We learned the five senses by smelling, touching, hearing, looking, and tasting popcorn.  </a:t>
            </a:r>
            <a:endParaRPr lang="en-US" sz="1200" dirty="0">
              <a:latin typeface="DN Manuscript" panose="00000400000000000000" pitchFamily="2"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endParaRPr lang="en-US" dirty="0">
              <a:latin typeface="Century Gothic" panose="020B0502020202020204" pitchFamily="34" charset="0"/>
            </a:endParaRPr>
          </a:p>
        </p:txBody>
      </p:sp>
    </p:spTree>
    <p:extLst>
      <p:ext uri="{BB962C8B-B14F-4D97-AF65-F5344CB8AC3E}">
        <p14:creationId xmlns:p14="http://schemas.microsoft.com/office/powerpoint/2010/main" val="3813833299"/>
      </p:ext>
    </p:extLst>
  </p:cSld>
  <p:clrMapOvr>
    <a:masterClrMapping/>
  </p:clrMapOvr>
</p:sld>
</file>

<file path=ppt/theme/theme1.xml><?xml version="1.0" encoding="utf-8"?>
<a:theme xmlns:a="http://schemas.openxmlformats.org/drawingml/2006/main" name="blank 8.5x1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8.5x11" id="{B0579830-86D8-4D05-A2D4-7124CB04CE73}" vid="{BA989DBA-5A5D-4A98-B29E-F5D62A6ADB68}"/>
    </a:ext>
  </a:extLst>
</a:theme>
</file>

<file path=docProps/app.xml><?xml version="1.0" encoding="utf-8"?>
<Properties xmlns="http://schemas.openxmlformats.org/officeDocument/2006/extended-properties" xmlns:vt="http://schemas.openxmlformats.org/officeDocument/2006/docPropsVTypes">
  <Template>Default Theme</Template>
  <TotalTime>267</TotalTime>
  <Words>475</Words>
  <Application>Microsoft Office PowerPoint</Application>
  <PresentationFormat>Custom</PresentationFormat>
  <Paragraphs>26</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Century Gothic</vt:lpstr>
      <vt:lpstr>DN Manuscript</vt:lpstr>
      <vt:lpstr>Gisha</vt:lpstr>
      <vt:lpstr>HelloBillionaire</vt:lpstr>
      <vt:lpstr>KG Alphabet Regurgitation</vt:lpstr>
      <vt:lpstr>Wingdings</vt:lpstr>
      <vt:lpstr>blank 8.5x11</vt:lpstr>
      <vt:lpstr>PowerPoint Presentation</vt:lpstr>
      <vt:lpstr>PowerPoint Presentation</vt:lpstr>
    </vt:vector>
  </TitlesOfParts>
  <Company>Oklahoma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Washington, Nicole D.</dc:creator>
  <cp:lastModifiedBy>Megan Zeock-Vilas</cp:lastModifiedBy>
  <cp:revision>23</cp:revision>
  <dcterms:created xsi:type="dcterms:W3CDTF">2017-06-21T19:54:09Z</dcterms:created>
  <dcterms:modified xsi:type="dcterms:W3CDTF">2018-09-14T17:05:58Z</dcterms:modified>
</cp:coreProperties>
</file>