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Lst>
  <p:sldSz cx="7772400" cy="100584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4E7E"/>
    <a:srgbClr val="0DA4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20" d="100"/>
          <a:sy n="120" d="100"/>
        </p:scale>
        <p:origin x="270" y="-13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7F195C-85A7-4FF4-AB80-88A42D2F1193}"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187535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7F195C-85A7-4FF4-AB80-88A42D2F1193}"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534953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7F195C-85A7-4FF4-AB80-88A42D2F1193}"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3622346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7F195C-85A7-4FF4-AB80-88A42D2F1193}"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4059823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7F195C-85A7-4FF4-AB80-88A42D2F1193}"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4122072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7F195C-85A7-4FF4-AB80-88A42D2F1193}" type="datetimeFigureOut">
              <a:rPr lang="en-US" smtClean="0"/>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3209846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7F195C-85A7-4FF4-AB80-88A42D2F1193}" type="datetimeFigureOut">
              <a:rPr lang="en-US" smtClean="0"/>
              <a:t>9/28/2018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2712812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B7F195C-85A7-4FF4-AB80-88A42D2F1193}" type="datetimeFigureOut">
              <a:rPr lang="en-US" smtClean="0"/>
              <a:t>9/28/2018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3542044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7F195C-85A7-4FF4-AB80-88A42D2F1193}" type="datetimeFigureOut">
              <a:rPr lang="en-US" smtClean="0"/>
              <a:t>9/28/2018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2846335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Edit Master text styles</a:t>
            </a:r>
          </a:p>
        </p:txBody>
      </p:sp>
      <p:sp>
        <p:nvSpPr>
          <p:cNvPr id="5" name="Date Placeholder 4"/>
          <p:cNvSpPr>
            <a:spLocks noGrp="1"/>
          </p:cNvSpPr>
          <p:nvPr>
            <p:ph type="dt" sz="half" idx="10"/>
          </p:nvPr>
        </p:nvSpPr>
        <p:spPr/>
        <p:txBody>
          <a:bodyPr/>
          <a:lstStyle/>
          <a:p>
            <a:fld id="{FB7F195C-85A7-4FF4-AB80-88A42D2F1193}" type="datetimeFigureOut">
              <a:rPr lang="en-US" smtClean="0"/>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370589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Edit Master text styles</a:t>
            </a:r>
          </a:p>
        </p:txBody>
      </p:sp>
      <p:sp>
        <p:nvSpPr>
          <p:cNvPr id="5" name="Date Placeholder 4"/>
          <p:cNvSpPr>
            <a:spLocks noGrp="1"/>
          </p:cNvSpPr>
          <p:nvPr>
            <p:ph type="dt" sz="half" idx="10"/>
          </p:nvPr>
        </p:nvSpPr>
        <p:spPr/>
        <p:txBody>
          <a:bodyPr/>
          <a:lstStyle/>
          <a:p>
            <a:fld id="{FB7F195C-85A7-4FF4-AB80-88A42D2F1193}" type="datetimeFigureOut">
              <a:rPr lang="en-US" smtClean="0"/>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499559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FB7F195C-85A7-4FF4-AB80-88A42D2F1193}" type="datetimeFigureOut">
              <a:rPr lang="en-US" smtClean="0"/>
              <a:t>9/28/2018</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3A698DD1-F061-4BFC-ADB4-3C0C5C2C2132}" type="slidenum">
              <a:rPr lang="en-US" smtClean="0"/>
              <a:t>‹#›</a:t>
            </a:fld>
            <a:endParaRPr lang="en-US"/>
          </a:p>
        </p:txBody>
      </p:sp>
    </p:spTree>
    <p:extLst>
      <p:ext uri="{BB962C8B-B14F-4D97-AF65-F5344CB8AC3E}">
        <p14:creationId xmlns:p14="http://schemas.microsoft.com/office/powerpoint/2010/main" val="10815685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8184" r="5882" b="2165"/>
          <a:stretch/>
        </p:blipFill>
        <p:spPr>
          <a:xfrm>
            <a:off x="-4890" y="0"/>
            <a:ext cx="7782180" cy="10058400"/>
          </a:xfrm>
          <a:prstGeom prst="rect">
            <a:avLst/>
          </a:prstGeom>
        </p:spPr>
      </p:pic>
      <p:sp>
        <p:nvSpPr>
          <p:cNvPr id="32" name="TextBox 31"/>
          <p:cNvSpPr txBox="1"/>
          <p:nvPr/>
        </p:nvSpPr>
        <p:spPr>
          <a:xfrm>
            <a:off x="510297" y="682151"/>
            <a:ext cx="6943945" cy="1077218"/>
          </a:xfrm>
          <a:prstGeom prst="rect">
            <a:avLst/>
          </a:prstGeom>
          <a:noFill/>
        </p:spPr>
        <p:txBody>
          <a:bodyPr wrap="square" rtlCol="0">
            <a:spAutoFit/>
          </a:bodyPr>
          <a:lstStyle/>
          <a:p>
            <a:pPr algn="ctr"/>
            <a:r>
              <a:rPr lang="en-US" sz="3200" spc="-150" dirty="0" smtClean="0">
                <a:latin typeface="KG Alphabet Regurgitation" panose="02000506000000020004" pitchFamily="2" charset="0"/>
              </a:rPr>
              <a:t>Newsletter</a:t>
            </a:r>
          </a:p>
          <a:p>
            <a:pPr algn="ctr"/>
            <a:r>
              <a:rPr lang="en-US" sz="3200" spc="-150" dirty="0" smtClean="0">
                <a:latin typeface="KG Alphabet Regurgitation" panose="02000506000000020004" pitchFamily="2" charset="0"/>
              </a:rPr>
              <a:t>9/28/2018</a:t>
            </a:r>
            <a:endParaRPr lang="en-US" sz="3200" spc="-150" dirty="0">
              <a:latin typeface="KG Alphabet Regurgitation" panose="02000506000000020004" pitchFamily="2" charset="0"/>
            </a:endParaRPr>
          </a:p>
        </p:txBody>
      </p:sp>
      <p:sp>
        <p:nvSpPr>
          <p:cNvPr id="33" name="TextBox 32"/>
          <p:cNvSpPr txBox="1"/>
          <p:nvPr/>
        </p:nvSpPr>
        <p:spPr>
          <a:xfrm>
            <a:off x="454957" y="295604"/>
            <a:ext cx="6943945" cy="938719"/>
          </a:xfrm>
          <a:prstGeom prst="rect">
            <a:avLst/>
          </a:prstGeom>
          <a:noFill/>
        </p:spPr>
        <p:txBody>
          <a:bodyPr wrap="square" rtlCol="0">
            <a:normAutofit/>
          </a:bodyPr>
          <a:lstStyle/>
          <a:p>
            <a:pPr algn="ctr"/>
            <a:r>
              <a:rPr lang="en-US" sz="3200" spc="-150" dirty="0" smtClean="0">
                <a:latin typeface="KG Alphabet Regurgitation" panose="02000506000000020004" pitchFamily="2" charset="0"/>
              </a:rPr>
              <a:t>Mrs. </a:t>
            </a:r>
            <a:r>
              <a:rPr lang="en-US" sz="3200" spc="-150" dirty="0" err="1" smtClean="0">
                <a:latin typeface="KG Alphabet Regurgitation" panose="02000506000000020004" pitchFamily="2" charset="0"/>
              </a:rPr>
              <a:t>Zeock’s</a:t>
            </a:r>
            <a:r>
              <a:rPr lang="en-US" sz="3200" spc="-150" dirty="0" smtClean="0">
                <a:latin typeface="KG Alphabet Regurgitation" panose="02000506000000020004" pitchFamily="2" charset="0"/>
              </a:rPr>
              <a:t> Class</a:t>
            </a:r>
            <a:endParaRPr lang="en-US" sz="3200" spc="-150" dirty="0">
              <a:latin typeface="KG Alphabet Regurgitation" panose="02000506000000020004" pitchFamily="2" charset="0"/>
            </a:endParaRPr>
          </a:p>
        </p:txBody>
      </p:sp>
      <p:sp>
        <p:nvSpPr>
          <p:cNvPr id="34" name="TextBox 33"/>
          <p:cNvSpPr txBox="1"/>
          <p:nvPr/>
        </p:nvSpPr>
        <p:spPr>
          <a:xfrm>
            <a:off x="460709" y="1901066"/>
            <a:ext cx="6943945" cy="323492"/>
          </a:xfrm>
          <a:prstGeom prst="rect">
            <a:avLst/>
          </a:prstGeom>
          <a:noFill/>
        </p:spPr>
        <p:txBody>
          <a:bodyPr wrap="square" rtlCol="0">
            <a:normAutofit/>
          </a:bodyPr>
          <a:lstStyle/>
          <a:p>
            <a:pPr algn="ctr"/>
            <a:endParaRPr lang="en-US" sz="1200" spc="-150" dirty="0">
              <a:latin typeface="KG Alphabet Regurgitation" panose="02000506000000020004" pitchFamily="2" charset="0"/>
            </a:endParaRPr>
          </a:p>
        </p:txBody>
      </p:sp>
      <p:sp>
        <p:nvSpPr>
          <p:cNvPr id="35" name="TextBox 34"/>
          <p:cNvSpPr txBox="1"/>
          <p:nvPr/>
        </p:nvSpPr>
        <p:spPr>
          <a:xfrm>
            <a:off x="454957" y="5308164"/>
            <a:ext cx="3100090" cy="584775"/>
          </a:xfrm>
          <a:prstGeom prst="rect">
            <a:avLst/>
          </a:prstGeom>
          <a:noFill/>
        </p:spPr>
        <p:txBody>
          <a:bodyPr wrap="square" rtlCol="0">
            <a:normAutofit/>
          </a:bodyPr>
          <a:lstStyle/>
          <a:p>
            <a:pPr algn="ctr"/>
            <a:r>
              <a:rPr lang="en-US" sz="2400" spc="-150" dirty="0" smtClean="0">
                <a:latin typeface="KG Alphabet Regurgitation" panose="02000506000000020004" pitchFamily="2" charset="0"/>
              </a:rPr>
              <a:t>Up  Coming Events</a:t>
            </a:r>
            <a:endParaRPr lang="en-US" sz="2400" spc="-150" dirty="0">
              <a:latin typeface="KG Alphabet Regurgitation" panose="02000506000000020004" pitchFamily="2" charset="0"/>
            </a:endParaRPr>
          </a:p>
        </p:txBody>
      </p:sp>
      <p:sp>
        <p:nvSpPr>
          <p:cNvPr id="36" name="TextBox 35"/>
          <p:cNvSpPr txBox="1"/>
          <p:nvPr/>
        </p:nvSpPr>
        <p:spPr>
          <a:xfrm>
            <a:off x="3697357" y="6286259"/>
            <a:ext cx="3578085" cy="584775"/>
          </a:xfrm>
          <a:prstGeom prst="rect">
            <a:avLst/>
          </a:prstGeom>
          <a:noFill/>
        </p:spPr>
        <p:txBody>
          <a:bodyPr wrap="square" rtlCol="0">
            <a:normAutofit/>
          </a:bodyPr>
          <a:lstStyle/>
          <a:p>
            <a:pPr algn="ctr"/>
            <a:r>
              <a:rPr lang="en-US" sz="2400" spc="-150" dirty="0" smtClean="0">
                <a:latin typeface="KG Alphabet Regurgitation" panose="02000506000000020004" pitchFamily="2" charset="0"/>
              </a:rPr>
              <a:t>Supplies needed</a:t>
            </a:r>
            <a:r>
              <a:rPr lang="en-US" sz="3200" spc="-150" dirty="0" smtClean="0">
                <a:latin typeface="KG Alphabet Regurgitation" panose="02000506000000020004" pitchFamily="2" charset="0"/>
              </a:rPr>
              <a:t>:</a:t>
            </a:r>
            <a:endParaRPr lang="en-US" sz="3200" spc="-150" dirty="0">
              <a:latin typeface="KG Alphabet Regurgitation" panose="02000506000000020004" pitchFamily="2" charset="0"/>
            </a:endParaRPr>
          </a:p>
        </p:txBody>
      </p:sp>
      <p:sp>
        <p:nvSpPr>
          <p:cNvPr id="37" name="TextBox 36"/>
          <p:cNvSpPr txBox="1"/>
          <p:nvPr/>
        </p:nvSpPr>
        <p:spPr>
          <a:xfrm>
            <a:off x="510297" y="8546643"/>
            <a:ext cx="5864377" cy="1107996"/>
          </a:xfrm>
          <a:prstGeom prst="rect">
            <a:avLst/>
          </a:prstGeom>
          <a:noFill/>
        </p:spPr>
        <p:txBody>
          <a:bodyPr wrap="square" rtlCol="0">
            <a:spAutoFit/>
          </a:bodyPr>
          <a:lstStyle/>
          <a:p>
            <a:pPr algn="ctr"/>
            <a:r>
              <a:rPr lang="en-US" sz="2400" spc="-150" dirty="0" smtClean="0">
                <a:latin typeface="KG Alphabet Regurgitation" panose="02000506000000020004" pitchFamily="2" charset="0"/>
              </a:rPr>
              <a:t>Volunteers needed:  </a:t>
            </a:r>
            <a:r>
              <a:rPr lang="en-US" spc="-150" dirty="0" smtClean="0">
                <a:latin typeface="Gisha" panose="020B0502040204020203" pitchFamily="34" charset="-79"/>
                <a:cs typeface="Gisha" panose="020B0502040204020203" pitchFamily="34" charset="-79"/>
              </a:rPr>
              <a:t>In the upcoming months, I will need</a:t>
            </a:r>
          </a:p>
          <a:p>
            <a:pPr algn="ctr"/>
            <a:r>
              <a:rPr lang="en-US" spc="-150" dirty="0" smtClean="0">
                <a:latin typeface="Gisha" panose="020B0502040204020203" pitchFamily="34" charset="-79"/>
                <a:cs typeface="Gisha" panose="020B0502040204020203" pitchFamily="34" charset="-79"/>
              </a:rPr>
              <a:t>                    volunteers to help listen to students read.  I will send out more information at a later date</a:t>
            </a:r>
            <a:r>
              <a:rPr lang="en-US" sz="2400" spc="-150" dirty="0" smtClean="0">
                <a:latin typeface="Gisha" panose="020B0502040204020203" pitchFamily="34" charset="-79"/>
                <a:cs typeface="Gisha" panose="020B0502040204020203" pitchFamily="34" charset="-79"/>
              </a:rPr>
              <a:t>.</a:t>
            </a:r>
            <a:endParaRPr lang="en-US" sz="2400" spc="-150" dirty="0">
              <a:latin typeface="KG Alphabet Regurgitation" panose="02000506000000020004" pitchFamily="2" charset="0"/>
            </a:endParaRPr>
          </a:p>
        </p:txBody>
      </p:sp>
      <p:sp>
        <p:nvSpPr>
          <p:cNvPr id="38" name="TextBox 37"/>
          <p:cNvSpPr txBox="1"/>
          <p:nvPr/>
        </p:nvSpPr>
        <p:spPr>
          <a:xfrm>
            <a:off x="1185999" y="1901066"/>
            <a:ext cx="5400402" cy="3617719"/>
          </a:xfrm>
          <a:prstGeom prst="rect">
            <a:avLst/>
          </a:prstGeom>
          <a:noFill/>
        </p:spPr>
        <p:txBody>
          <a:bodyPr wrap="square" rtlCol="0">
            <a:noAutofit/>
          </a:bodyPr>
          <a:lstStyle/>
          <a:p>
            <a:r>
              <a:rPr lang="en-US" sz="1400" dirty="0" smtClean="0">
                <a:latin typeface="DN Manuscript" panose="00000400000000000000" pitchFamily="2" charset="0"/>
              </a:rPr>
              <a:t>The Kindergarteners </a:t>
            </a:r>
            <a:r>
              <a:rPr lang="en-US" sz="1400" dirty="0" smtClean="0">
                <a:latin typeface="DN Manuscript" panose="00000400000000000000" pitchFamily="2" charset="0"/>
              </a:rPr>
              <a:t>are excited about the field trip next Thursday! This morning they were able to take a short bus ride and learn all about bus safety, so they know how to behave next week on our long ride.  </a:t>
            </a:r>
            <a:r>
              <a:rPr lang="en-US" sz="1400" dirty="0" smtClean="0">
                <a:latin typeface="DN Manuscript" panose="00000400000000000000" pitchFamily="2" charset="0"/>
              </a:rPr>
              <a:t>If you are planning to come on our trip, you are more than welcome to ride the bus with us.  It will be crowded, but we should all fit.  Please let me know if you plan to drive instead of riding the bus.  This weekend, I will be checking the approved volunteer list.  If your name is not on the list, you are not allowed to go.  This is for our children’s safety.  </a:t>
            </a:r>
            <a:endParaRPr lang="en-US" sz="1400" dirty="0" smtClean="0">
              <a:latin typeface="DN Manuscript" panose="00000400000000000000" pitchFamily="2" charset="0"/>
              <a:sym typeface="Wingdings" panose="05000000000000000000" pitchFamily="2" charset="2"/>
            </a:endParaRPr>
          </a:p>
          <a:p>
            <a:endParaRPr lang="en-US" sz="1400" dirty="0">
              <a:latin typeface="DN Manuscript" panose="00000400000000000000" pitchFamily="2" charset="0"/>
            </a:endParaRPr>
          </a:p>
        </p:txBody>
      </p:sp>
      <p:sp>
        <p:nvSpPr>
          <p:cNvPr id="39" name="TextBox 38"/>
          <p:cNvSpPr txBox="1"/>
          <p:nvPr/>
        </p:nvSpPr>
        <p:spPr>
          <a:xfrm>
            <a:off x="532629" y="5852050"/>
            <a:ext cx="3022418" cy="1985664"/>
          </a:xfrm>
          <a:prstGeom prst="rect">
            <a:avLst/>
          </a:prstGeom>
          <a:noFill/>
        </p:spPr>
        <p:txBody>
          <a:bodyPr wrap="square" rtlCol="0">
            <a:normAutofit/>
          </a:bodyPr>
          <a:lstStyle>
            <a:defPPr>
              <a:defRPr lang="en-US"/>
            </a:defPPr>
            <a:lvl1pPr algn="ctr">
              <a:defRPr>
                <a:latin typeface="HelloBillionaire" panose="02000603000000000000" pitchFamily="2" charset="0"/>
                <a:ea typeface="HelloBillionaire" panose="02000603000000000000" pitchFamily="2" charset="0"/>
              </a:defRPr>
            </a:lvl1pPr>
          </a:lstStyle>
          <a:p>
            <a:pPr algn="l"/>
            <a:r>
              <a:rPr lang="en-US" b="1" dirty="0" smtClean="0"/>
              <a:t>September </a:t>
            </a:r>
            <a:r>
              <a:rPr lang="en-US" b="1" dirty="0" smtClean="0"/>
              <a:t>28-</a:t>
            </a:r>
            <a:r>
              <a:rPr lang="en-US" dirty="0" smtClean="0"/>
              <a:t>Purple Game at OHS</a:t>
            </a:r>
            <a:endParaRPr lang="en-US" b="1" dirty="0" smtClean="0"/>
          </a:p>
          <a:p>
            <a:pPr algn="l"/>
            <a:r>
              <a:rPr lang="en-US" b="1" dirty="0" smtClean="0"/>
              <a:t>October </a:t>
            </a:r>
            <a:r>
              <a:rPr lang="en-US" b="1" dirty="0"/>
              <a:t>4</a:t>
            </a:r>
            <a:r>
              <a:rPr lang="en-US" dirty="0"/>
              <a:t>-Field </a:t>
            </a:r>
            <a:r>
              <a:rPr lang="en-US" dirty="0" smtClean="0"/>
              <a:t>Trip</a:t>
            </a:r>
          </a:p>
          <a:p>
            <a:pPr algn="l"/>
            <a:r>
              <a:rPr lang="en-US" b="1" dirty="0" smtClean="0"/>
              <a:t>October 8-</a:t>
            </a:r>
            <a:r>
              <a:rPr lang="en-US" dirty="0" smtClean="0"/>
              <a:t>Picture Day</a:t>
            </a:r>
            <a:endParaRPr lang="en-US" b="1" dirty="0"/>
          </a:p>
          <a:p>
            <a:pPr algn="l"/>
            <a:r>
              <a:rPr lang="en-US" b="1" dirty="0"/>
              <a:t>October 25</a:t>
            </a:r>
            <a:r>
              <a:rPr lang="en-US" dirty="0"/>
              <a:t>-Fall Fest</a:t>
            </a:r>
          </a:p>
          <a:p>
            <a:pPr algn="l"/>
            <a:r>
              <a:rPr lang="en-US" b="1" dirty="0"/>
              <a:t>October 31</a:t>
            </a:r>
            <a:r>
              <a:rPr lang="en-US" dirty="0"/>
              <a:t>-Halloween Party</a:t>
            </a:r>
          </a:p>
          <a:p>
            <a:pPr marL="285750" indent="-285750" algn="l">
              <a:buFont typeface="Arial" panose="020B0604020202020204" pitchFamily="34" charset="0"/>
              <a:buChar char="•"/>
            </a:pPr>
            <a:endParaRPr lang="en-US" dirty="0">
              <a:latin typeface="Century Gothic" panose="020B0502020202020204" pitchFamily="34" charset="0"/>
            </a:endParaRPr>
          </a:p>
        </p:txBody>
      </p:sp>
      <p:sp>
        <p:nvSpPr>
          <p:cNvPr id="41" name="TextBox 40"/>
          <p:cNvSpPr txBox="1"/>
          <p:nvPr/>
        </p:nvSpPr>
        <p:spPr>
          <a:xfrm>
            <a:off x="4810961" y="6738916"/>
            <a:ext cx="1358212" cy="646331"/>
          </a:xfrm>
          <a:prstGeom prst="rect">
            <a:avLst/>
          </a:prstGeom>
          <a:noFill/>
        </p:spPr>
        <p:txBody>
          <a:bodyPr wrap="square" rtlCol="0">
            <a:normAutofit/>
          </a:bodyPr>
          <a:lstStyle>
            <a:defPPr>
              <a:defRPr lang="en-US"/>
            </a:defPPr>
            <a:lvl1pPr algn="ctr">
              <a:defRPr>
                <a:latin typeface="HelloBillionaire" panose="02000603000000000000" pitchFamily="2" charset="0"/>
                <a:ea typeface="HelloBillionaire" panose="02000603000000000000" pitchFamily="2" charset="0"/>
              </a:defRPr>
            </a:lvl1pPr>
          </a:lstStyle>
          <a:p>
            <a:endParaRPr lang="en-US" dirty="0">
              <a:latin typeface="Century Gothic" panose="020B0502020202020204" pitchFamily="34" charset="0"/>
            </a:endParaRPr>
          </a:p>
        </p:txBody>
      </p:sp>
    </p:spTree>
    <p:extLst>
      <p:ext uri="{BB962C8B-B14F-4D97-AF65-F5344CB8AC3E}">
        <p14:creationId xmlns:p14="http://schemas.microsoft.com/office/powerpoint/2010/main" val="255279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8184" r="5882" b="2165"/>
          <a:stretch/>
        </p:blipFill>
        <p:spPr>
          <a:xfrm>
            <a:off x="-4890" y="0"/>
            <a:ext cx="7782180" cy="10058400"/>
          </a:xfrm>
          <a:prstGeom prst="rect">
            <a:avLst/>
          </a:prstGeom>
        </p:spPr>
      </p:pic>
      <p:sp>
        <p:nvSpPr>
          <p:cNvPr id="33" name="TextBox 32"/>
          <p:cNvSpPr txBox="1"/>
          <p:nvPr/>
        </p:nvSpPr>
        <p:spPr>
          <a:xfrm>
            <a:off x="532629" y="307997"/>
            <a:ext cx="6872025" cy="1593069"/>
          </a:xfrm>
          <a:prstGeom prst="rect">
            <a:avLst/>
          </a:prstGeom>
          <a:noFill/>
        </p:spPr>
        <p:txBody>
          <a:bodyPr wrap="square" rtlCol="0">
            <a:normAutofit/>
          </a:bodyPr>
          <a:lstStyle/>
          <a:p>
            <a:pPr algn="ctr"/>
            <a:r>
              <a:rPr lang="en-US" sz="2800" spc="-150" dirty="0" smtClean="0">
                <a:latin typeface="Calibri" panose="020F0502020204030204" pitchFamily="34" charset="0"/>
              </a:rPr>
              <a:t>Math</a:t>
            </a:r>
          </a:p>
          <a:p>
            <a:r>
              <a:rPr lang="en-US" sz="1400" spc="-150" dirty="0" smtClean="0">
                <a:latin typeface="DN Manuscript" panose="00000400000000000000" pitchFamily="2" charset="0"/>
              </a:rPr>
              <a:t>We continued unit 1 in math. The students are learning the numbers 1, 2, 3, 4, and 5.  They have learned how to count objects and write the numbers. </a:t>
            </a:r>
            <a:r>
              <a:rPr lang="en-US" sz="1400" spc="-150" dirty="0">
                <a:latin typeface="DN Manuscript" panose="00000400000000000000" pitchFamily="2" charset="0"/>
              </a:rPr>
              <a:t> </a:t>
            </a:r>
            <a:r>
              <a:rPr lang="en-US" sz="1400" spc="-150" dirty="0" smtClean="0">
                <a:latin typeface="DN Manuscript" panose="00000400000000000000" pitchFamily="2" charset="0"/>
              </a:rPr>
              <a:t>Next week the students will be taking their first math assessment on unit 1.</a:t>
            </a:r>
            <a:r>
              <a:rPr lang="en-US" sz="1400" spc="-150" dirty="0" smtClean="0">
                <a:latin typeface="DN Manuscript" panose="00000400000000000000" pitchFamily="2" charset="0"/>
              </a:rPr>
              <a:t> </a:t>
            </a:r>
            <a:endParaRPr lang="en-US" sz="1400" spc="-150" dirty="0" smtClean="0">
              <a:latin typeface="DN Manuscript" panose="00000400000000000000" pitchFamily="2" charset="0"/>
            </a:endParaRPr>
          </a:p>
          <a:p>
            <a:r>
              <a:rPr lang="en-US" sz="1400" b="1" spc="-150" dirty="0" smtClean="0">
                <a:latin typeface="DN Manuscript" panose="00000400000000000000" pitchFamily="2" charset="0"/>
              </a:rPr>
              <a:t>*I started sending home a homework sheet from the lesson we covered during the day.  Please complete this with your child for extra practice; however, you </a:t>
            </a:r>
            <a:r>
              <a:rPr lang="en-US" sz="1400" b="1" u="sng" spc="-150" dirty="0" smtClean="0">
                <a:latin typeface="DN Manuscript" panose="00000400000000000000" pitchFamily="2" charset="0"/>
              </a:rPr>
              <a:t>do not </a:t>
            </a:r>
            <a:r>
              <a:rPr lang="en-US" sz="1400" b="1" spc="-150" dirty="0" smtClean="0">
                <a:latin typeface="DN Manuscript" panose="00000400000000000000" pitchFamily="2" charset="0"/>
              </a:rPr>
              <a:t>have to return it.  </a:t>
            </a:r>
          </a:p>
        </p:txBody>
      </p:sp>
      <p:sp>
        <p:nvSpPr>
          <p:cNvPr id="34" name="TextBox 33"/>
          <p:cNvSpPr txBox="1"/>
          <p:nvPr/>
        </p:nvSpPr>
        <p:spPr>
          <a:xfrm>
            <a:off x="460709" y="1901066"/>
            <a:ext cx="6943945" cy="323492"/>
          </a:xfrm>
          <a:prstGeom prst="rect">
            <a:avLst/>
          </a:prstGeom>
          <a:noFill/>
        </p:spPr>
        <p:txBody>
          <a:bodyPr wrap="square" rtlCol="0">
            <a:normAutofit/>
          </a:bodyPr>
          <a:lstStyle/>
          <a:p>
            <a:pPr algn="ctr"/>
            <a:endParaRPr lang="en-US" sz="1200" spc="-150" dirty="0">
              <a:latin typeface="KG Alphabet Regurgitation" panose="02000506000000020004" pitchFamily="2" charset="0"/>
            </a:endParaRPr>
          </a:p>
        </p:txBody>
      </p:sp>
      <p:sp>
        <p:nvSpPr>
          <p:cNvPr id="35" name="TextBox 34"/>
          <p:cNvSpPr txBox="1"/>
          <p:nvPr/>
        </p:nvSpPr>
        <p:spPr>
          <a:xfrm>
            <a:off x="454957" y="5308164"/>
            <a:ext cx="3100090" cy="584775"/>
          </a:xfrm>
          <a:prstGeom prst="rect">
            <a:avLst/>
          </a:prstGeom>
          <a:noFill/>
        </p:spPr>
        <p:txBody>
          <a:bodyPr wrap="square" rtlCol="0">
            <a:normAutofit/>
          </a:bodyPr>
          <a:lstStyle/>
          <a:p>
            <a:pPr algn="ctr"/>
            <a:r>
              <a:rPr lang="en-US" sz="2400" spc="-150" dirty="0" smtClean="0">
                <a:latin typeface="KG Alphabet Regurgitation" panose="02000506000000020004" pitchFamily="2" charset="0"/>
              </a:rPr>
              <a:t>Science</a:t>
            </a:r>
            <a:endParaRPr lang="en-US" sz="2400" spc="-150" dirty="0">
              <a:latin typeface="KG Alphabet Regurgitation" panose="02000506000000020004" pitchFamily="2" charset="0"/>
            </a:endParaRPr>
          </a:p>
        </p:txBody>
      </p:sp>
      <p:sp>
        <p:nvSpPr>
          <p:cNvPr id="36" name="TextBox 35"/>
          <p:cNvSpPr txBox="1"/>
          <p:nvPr/>
        </p:nvSpPr>
        <p:spPr>
          <a:xfrm>
            <a:off x="3697357" y="6286259"/>
            <a:ext cx="3578085" cy="584775"/>
          </a:xfrm>
          <a:prstGeom prst="rect">
            <a:avLst/>
          </a:prstGeom>
          <a:noFill/>
        </p:spPr>
        <p:txBody>
          <a:bodyPr wrap="square" rtlCol="0">
            <a:normAutofit/>
          </a:bodyPr>
          <a:lstStyle/>
          <a:p>
            <a:pPr algn="ctr"/>
            <a:endParaRPr lang="en-US" sz="3200" spc="-150" dirty="0">
              <a:latin typeface="KG Alphabet Regurgitation" panose="02000506000000020004" pitchFamily="2" charset="0"/>
            </a:endParaRPr>
          </a:p>
        </p:txBody>
      </p:sp>
      <p:sp>
        <p:nvSpPr>
          <p:cNvPr id="38" name="TextBox 37"/>
          <p:cNvSpPr txBox="1"/>
          <p:nvPr/>
        </p:nvSpPr>
        <p:spPr>
          <a:xfrm>
            <a:off x="1185999" y="1901066"/>
            <a:ext cx="5400402" cy="3617719"/>
          </a:xfrm>
          <a:prstGeom prst="rect">
            <a:avLst/>
          </a:prstGeom>
          <a:noFill/>
        </p:spPr>
        <p:txBody>
          <a:bodyPr wrap="square" rtlCol="0">
            <a:noAutofit/>
          </a:bodyPr>
          <a:lstStyle/>
          <a:p>
            <a:pPr algn="ctr"/>
            <a:r>
              <a:rPr lang="en-US" sz="2800" dirty="0" smtClean="0"/>
              <a:t>Reading and Writing</a:t>
            </a:r>
          </a:p>
          <a:p>
            <a:r>
              <a:rPr lang="en-US" sz="1400" dirty="0" smtClean="0">
                <a:latin typeface="DN Manuscript" panose="00000400000000000000" pitchFamily="2" charset="0"/>
              </a:rPr>
              <a:t>This week we learned the letters </a:t>
            </a:r>
            <a:r>
              <a:rPr lang="en-US" sz="1400" dirty="0" smtClean="0">
                <a:latin typeface="DN Manuscript" panose="00000400000000000000" pitchFamily="2" charset="0"/>
              </a:rPr>
              <a:t>A and L.  </a:t>
            </a:r>
            <a:r>
              <a:rPr lang="en-US" sz="1400" dirty="0" smtClean="0">
                <a:latin typeface="DN Manuscript" panose="00000400000000000000" pitchFamily="2" charset="0"/>
              </a:rPr>
              <a:t>We learned the name, sound, and how to write each letter.  </a:t>
            </a:r>
            <a:r>
              <a:rPr lang="en-US" sz="1400" dirty="0" smtClean="0">
                <a:latin typeface="DN Manuscript" panose="00000400000000000000" pitchFamily="2" charset="0"/>
              </a:rPr>
              <a:t>We also learned the five vowels A E I O U and how these letters are special because they have two sounds.  </a:t>
            </a:r>
            <a:endParaRPr lang="en-US" sz="1400" dirty="0" smtClean="0">
              <a:latin typeface="DN Manuscript" panose="00000400000000000000" pitchFamily="2" charset="0"/>
            </a:endParaRPr>
          </a:p>
          <a:p>
            <a:pPr algn="ctr"/>
            <a:endParaRPr lang="en-US" sz="2800" dirty="0"/>
          </a:p>
        </p:txBody>
      </p:sp>
      <p:sp>
        <p:nvSpPr>
          <p:cNvPr id="39" name="TextBox 38"/>
          <p:cNvSpPr txBox="1"/>
          <p:nvPr/>
        </p:nvSpPr>
        <p:spPr>
          <a:xfrm>
            <a:off x="532629" y="5852050"/>
            <a:ext cx="3022418" cy="1985664"/>
          </a:xfrm>
          <a:prstGeom prst="rect">
            <a:avLst/>
          </a:prstGeom>
          <a:noFill/>
        </p:spPr>
        <p:txBody>
          <a:bodyPr wrap="square" rtlCol="0">
            <a:normAutofit/>
          </a:bodyPr>
          <a:lstStyle>
            <a:defPPr>
              <a:defRPr lang="en-US"/>
            </a:defPPr>
            <a:lvl1pPr algn="ctr">
              <a:defRPr>
                <a:latin typeface="HelloBillionaire" panose="02000603000000000000" pitchFamily="2" charset="0"/>
                <a:ea typeface="HelloBillionaire" panose="02000603000000000000" pitchFamily="2" charset="0"/>
              </a:defRPr>
            </a:lvl1pPr>
          </a:lstStyle>
          <a:p>
            <a:pPr algn="l"/>
            <a:r>
              <a:rPr lang="en-US" sz="1200" dirty="0" smtClean="0">
                <a:latin typeface="DN Manuscript" panose="00000400000000000000" pitchFamily="2" charset="0"/>
              </a:rPr>
              <a:t>We continued our Five Senses unit by using our sight and sorting </a:t>
            </a:r>
            <a:r>
              <a:rPr lang="en-US" sz="1200" dirty="0" err="1" smtClean="0">
                <a:latin typeface="DN Manuscript" panose="00000400000000000000" pitchFamily="2" charset="0"/>
              </a:rPr>
              <a:t>legos</a:t>
            </a:r>
            <a:r>
              <a:rPr lang="en-US" sz="1200" dirty="0" smtClean="0">
                <a:latin typeface="DN Manuscript" panose="00000400000000000000" pitchFamily="2" charset="0"/>
              </a:rPr>
              <a:t>.  The students learned that we can sort </a:t>
            </a:r>
            <a:r>
              <a:rPr lang="en-US" sz="1200" dirty="0" err="1" smtClean="0">
                <a:latin typeface="DN Manuscript" panose="00000400000000000000" pitchFamily="2" charset="0"/>
              </a:rPr>
              <a:t>legos</a:t>
            </a:r>
            <a:r>
              <a:rPr lang="en-US" sz="1200" dirty="0" smtClean="0">
                <a:latin typeface="DN Manuscript" panose="00000400000000000000" pitchFamily="2" charset="0"/>
              </a:rPr>
              <a:t> using different attributes.  </a:t>
            </a:r>
            <a:endParaRPr lang="en-US" sz="1200" dirty="0">
              <a:latin typeface="DN Manuscript" panose="00000400000000000000" pitchFamily="2" charset="0"/>
            </a:endParaRPr>
          </a:p>
        </p:txBody>
      </p:sp>
      <p:sp>
        <p:nvSpPr>
          <p:cNvPr id="41" name="TextBox 40"/>
          <p:cNvSpPr txBox="1"/>
          <p:nvPr/>
        </p:nvSpPr>
        <p:spPr>
          <a:xfrm>
            <a:off x="4810961" y="6738916"/>
            <a:ext cx="1358212" cy="646331"/>
          </a:xfrm>
          <a:prstGeom prst="rect">
            <a:avLst/>
          </a:prstGeom>
          <a:noFill/>
        </p:spPr>
        <p:txBody>
          <a:bodyPr wrap="square" rtlCol="0">
            <a:normAutofit/>
          </a:bodyPr>
          <a:lstStyle>
            <a:defPPr>
              <a:defRPr lang="en-US"/>
            </a:defPPr>
            <a:lvl1pPr algn="ctr">
              <a:defRPr>
                <a:latin typeface="HelloBillionaire" panose="02000603000000000000" pitchFamily="2" charset="0"/>
                <a:ea typeface="HelloBillionaire" panose="02000603000000000000" pitchFamily="2" charset="0"/>
              </a:defRPr>
            </a:lvl1pPr>
          </a:lstStyle>
          <a:p>
            <a:endParaRPr lang="en-US" dirty="0">
              <a:latin typeface="Century Gothic" panose="020B0502020202020204" pitchFamily="34" charset="0"/>
            </a:endParaRPr>
          </a:p>
        </p:txBody>
      </p:sp>
    </p:spTree>
    <p:extLst>
      <p:ext uri="{BB962C8B-B14F-4D97-AF65-F5344CB8AC3E}">
        <p14:creationId xmlns:p14="http://schemas.microsoft.com/office/powerpoint/2010/main" val="3813833299"/>
      </p:ext>
    </p:extLst>
  </p:cSld>
  <p:clrMapOvr>
    <a:masterClrMapping/>
  </p:clrMapOvr>
</p:sld>
</file>

<file path=ppt/theme/theme1.xml><?xml version="1.0" encoding="utf-8"?>
<a:theme xmlns:a="http://schemas.openxmlformats.org/drawingml/2006/main" name="blank 8.5x11">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 8.5x11" id="{B0579830-86D8-4D05-A2D4-7124CB04CE73}" vid="{BA989DBA-5A5D-4A98-B29E-F5D62A6ADB68}"/>
    </a:ext>
  </a:extLst>
</a:theme>
</file>

<file path=docProps/app.xml><?xml version="1.0" encoding="utf-8"?>
<Properties xmlns="http://schemas.openxmlformats.org/officeDocument/2006/extended-properties" xmlns:vt="http://schemas.openxmlformats.org/officeDocument/2006/docPropsVTypes">
  <Template>Default Theme</Template>
  <TotalTime>660</TotalTime>
  <Words>351</Words>
  <Application>Microsoft Office PowerPoint</Application>
  <PresentationFormat>Custom</PresentationFormat>
  <Paragraphs>20</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vt:lpstr>
      <vt:lpstr>Calibri</vt:lpstr>
      <vt:lpstr>Calibri Light</vt:lpstr>
      <vt:lpstr>Century Gothic</vt:lpstr>
      <vt:lpstr>DN Manuscript</vt:lpstr>
      <vt:lpstr>Gisha</vt:lpstr>
      <vt:lpstr>HelloBillionaire</vt:lpstr>
      <vt:lpstr>KG Alphabet Regurgitation</vt:lpstr>
      <vt:lpstr>Wingdings</vt:lpstr>
      <vt:lpstr>blank 8.5x11</vt:lpstr>
      <vt:lpstr>PowerPoint Presentation</vt:lpstr>
      <vt:lpstr>PowerPoint Presentation</vt:lpstr>
    </vt:vector>
  </TitlesOfParts>
  <Company>Oklahoma City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Washington, Nicole D.</dc:creator>
  <cp:lastModifiedBy>Megan Zeock-Vilas</cp:lastModifiedBy>
  <cp:revision>28</cp:revision>
  <cp:lastPrinted>2018-09-28T17:02:45Z</cp:lastPrinted>
  <dcterms:created xsi:type="dcterms:W3CDTF">2017-06-21T19:54:09Z</dcterms:created>
  <dcterms:modified xsi:type="dcterms:W3CDTF">2018-09-28T20:29:07Z</dcterms:modified>
</cp:coreProperties>
</file>