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E7E"/>
    <a:srgbClr val="0DA4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40" d="100"/>
          <a:sy n="140" d="100"/>
        </p:scale>
        <p:origin x="-492" y="-11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187535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53495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62234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05982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7F195C-85A7-4FF4-AB80-88A42D2F1193}"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12207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7F195C-85A7-4FF4-AB80-88A42D2F1193}" type="datetimeFigureOut">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20984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7F195C-85A7-4FF4-AB80-88A42D2F1193}" type="datetimeFigureOut">
              <a:rPr lang="en-US" smtClean="0"/>
              <a:t>9/21/2018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271281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7F195C-85A7-4FF4-AB80-88A42D2F1193}" type="datetimeFigureOut">
              <a:rPr lang="en-US" smtClean="0"/>
              <a:t>9/21/2018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54204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F195C-85A7-4FF4-AB80-88A42D2F1193}" type="datetimeFigureOut">
              <a:rPr lang="en-US" smtClean="0"/>
              <a:t>9/21/2018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284633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FB7F195C-85A7-4FF4-AB80-88A42D2F1193}" type="datetimeFigureOut">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70589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FB7F195C-85A7-4FF4-AB80-88A42D2F1193}" type="datetimeFigureOut">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9955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B7F195C-85A7-4FF4-AB80-88A42D2F1193}" type="datetimeFigureOut">
              <a:rPr lang="en-US" smtClean="0"/>
              <a:t>9/21/2018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A698DD1-F061-4BFC-ADB4-3C0C5C2C2132}" type="slidenum">
              <a:rPr lang="en-US" smtClean="0"/>
              <a:t>‹#›</a:t>
            </a:fld>
            <a:endParaRPr lang="en-US"/>
          </a:p>
        </p:txBody>
      </p:sp>
    </p:spTree>
    <p:extLst>
      <p:ext uri="{BB962C8B-B14F-4D97-AF65-F5344CB8AC3E}">
        <p14:creationId xmlns:p14="http://schemas.microsoft.com/office/powerpoint/2010/main" val="1081568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184" r="5882" b="2165"/>
          <a:stretch/>
        </p:blipFill>
        <p:spPr>
          <a:xfrm>
            <a:off x="-4890" y="0"/>
            <a:ext cx="7782180" cy="10058400"/>
          </a:xfrm>
          <a:prstGeom prst="rect">
            <a:avLst/>
          </a:prstGeom>
        </p:spPr>
      </p:pic>
      <p:sp>
        <p:nvSpPr>
          <p:cNvPr id="32" name="TextBox 31"/>
          <p:cNvSpPr txBox="1"/>
          <p:nvPr/>
        </p:nvSpPr>
        <p:spPr>
          <a:xfrm>
            <a:off x="510297" y="682151"/>
            <a:ext cx="6943945" cy="1077218"/>
          </a:xfrm>
          <a:prstGeom prst="rect">
            <a:avLst/>
          </a:prstGeom>
          <a:noFill/>
        </p:spPr>
        <p:txBody>
          <a:bodyPr wrap="square" rtlCol="0">
            <a:spAutoFit/>
          </a:bodyPr>
          <a:lstStyle/>
          <a:p>
            <a:pPr algn="ctr"/>
            <a:r>
              <a:rPr lang="en-US" sz="3200" spc="-150" dirty="0" smtClean="0">
                <a:latin typeface="KG Alphabet Regurgitation" panose="02000506000000020004" pitchFamily="2" charset="0"/>
              </a:rPr>
              <a:t>Newsletter</a:t>
            </a:r>
          </a:p>
          <a:p>
            <a:pPr algn="ctr"/>
            <a:r>
              <a:rPr lang="en-US" sz="3200" spc="-150" dirty="0" smtClean="0">
                <a:latin typeface="KG Alphabet Regurgitation" panose="02000506000000020004" pitchFamily="2" charset="0"/>
              </a:rPr>
              <a:t>9/21/2018</a:t>
            </a:r>
            <a:endParaRPr lang="en-US" sz="3200" spc="-150" dirty="0">
              <a:latin typeface="KG Alphabet Regurgitation" panose="02000506000000020004" pitchFamily="2" charset="0"/>
            </a:endParaRPr>
          </a:p>
        </p:txBody>
      </p:sp>
      <p:sp>
        <p:nvSpPr>
          <p:cNvPr id="33" name="TextBox 32"/>
          <p:cNvSpPr txBox="1"/>
          <p:nvPr/>
        </p:nvSpPr>
        <p:spPr>
          <a:xfrm>
            <a:off x="454957" y="295604"/>
            <a:ext cx="6943945" cy="938719"/>
          </a:xfrm>
          <a:prstGeom prst="rect">
            <a:avLst/>
          </a:prstGeom>
          <a:noFill/>
        </p:spPr>
        <p:txBody>
          <a:bodyPr wrap="square" rtlCol="0">
            <a:normAutofit/>
          </a:bodyPr>
          <a:lstStyle/>
          <a:p>
            <a:pPr algn="ctr"/>
            <a:r>
              <a:rPr lang="en-US" sz="3200" spc="-150" dirty="0" smtClean="0">
                <a:latin typeface="KG Alphabet Regurgitation" panose="02000506000000020004" pitchFamily="2" charset="0"/>
              </a:rPr>
              <a:t>Mrs. </a:t>
            </a:r>
            <a:r>
              <a:rPr lang="en-US" sz="3200" spc="-150" dirty="0" err="1" smtClean="0">
                <a:latin typeface="KG Alphabet Regurgitation" panose="02000506000000020004" pitchFamily="2" charset="0"/>
              </a:rPr>
              <a:t>Zeock’s</a:t>
            </a:r>
            <a:r>
              <a:rPr lang="en-US" sz="3200" spc="-150" dirty="0" smtClean="0">
                <a:latin typeface="KG Alphabet Regurgitation" panose="02000506000000020004" pitchFamily="2" charset="0"/>
              </a:rPr>
              <a:t> Class</a:t>
            </a:r>
            <a:endParaRPr lang="en-US" sz="3200" spc="-150" dirty="0">
              <a:latin typeface="KG Alphabet Regurgitation" panose="02000506000000020004" pitchFamily="2" charset="0"/>
            </a:endParaRPr>
          </a:p>
        </p:txBody>
      </p:sp>
      <p:sp>
        <p:nvSpPr>
          <p:cNvPr id="34" name="TextBox 33"/>
          <p:cNvSpPr txBox="1"/>
          <p:nvPr/>
        </p:nvSpPr>
        <p:spPr>
          <a:xfrm>
            <a:off x="460709" y="1901066"/>
            <a:ext cx="6943945" cy="323492"/>
          </a:xfrm>
          <a:prstGeom prst="rect">
            <a:avLst/>
          </a:prstGeom>
          <a:noFill/>
        </p:spPr>
        <p:txBody>
          <a:bodyPr wrap="square" rtlCol="0">
            <a:normAutofit/>
          </a:bodyPr>
          <a:lstStyle/>
          <a:p>
            <a:pPr algn="ctr"/>
            <a:endParaRPr lang="en-US" sz="1200" spc="-150" dirty="0">
              <a:latin typeface="KG Alphabet Regurgitation" panose="02000506000000020004" pitchFamily="2" charset="0"/>
            </a:endParaRPr>
          </a:p>
        </p:txBody>
      </p:sp>
      <p:sp>
        <p:nvSpPr>
          <p:cNvPr id="35" name="TextBox 34"/>
          <p:cNvSpPr txBox="1"/>
          <p:nvPr/>
        </p:nvSpPr>
        <p:spPr>
          <a:xfrm>
            <a:off x="454957" y="5308164"/>
            <a:ext cx="3100090"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Up  Coming Events</a:t>
            </a:r>
            <a:endParaRPr lang="en-US" sz="2400" spc="-150" dirty="0">
              <a:latin typeface="KG Alphabet Regurgitation" panose="02000506000000020004" pitchFamily="2" charset="0"/>
            </a:endParaRPr>
          </a:p>
        </p:txBody>
      </p:sp>
      <p:sp>
        <p:nvSpPr>
          <p:cNvPr id="36" name="TextBox 35"/>
          <p:cNvSpPr txBox="1"/>
          <p:nvPr/>
        </p:nvSpPr>
        <p:spPr>
          <a:xfrm>
            <a:off x="3697357" y="6286259"/>
            <a:ext cx="3578085"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Supplies needed</a:t>
            </a:r>
            <a:r>
              <a:rPr lang="en-US" sz="3200" spc="-150" dirty="0" smtClean="0">
                <a:latin typeface="KG Alphabet Regurgitation" panose="02000506000000020004" pitchFamily="2" charset="0"/>
              </a:rPr>
              <a:t>:</a:t>
            </a:r>
            <a:endParaRPr lang="en-US" sz="3200" spc="-150" dirty="0">
              <a:latin typeface="KG Alphabet Regurgitation" panose="02000506000000020004" pitchFamily="2" charset="0"/>
            </a:endParaRPr>
          </a:p>
        </p:txBody>
      </p:sp>
      <p:sp>
        <p:nvSpPr>
          <p:cNvPr id="37" name="TextBox 36"/>
          <p:cNvSpPr txBox="1"/>
          <p:nvPr/>
        </p:nvSpPr>
        <p:spPr>
          <a:xfrm>
            <a:off x="510297" y="8546643"/>
            <a:ext cx="5864377" cy="1107996"/>
          </a:xfrm>
          <a:prstGeom prst="rect">
            <a:avLst/>
          </a:prstGeom>
          <a:noFill/>
        </p:spPr>
        <p:txBody>
          <a:bodyPr wrap="square" rtlCol="0">
            <a:spAutoFit/>
          </a:bodyPr>
          <a:lstStyle/>
          <a:p>
            <a:pPr algn="ctr"/>
            <a:r>
              <a:rPr lang="en-US" sz="2400" spc="-150" dirty="0" smtClean="0">
                <a:latin typeface="KG Alphabet Regurgitation" panose="02000506000000020004" pitchFamily="2" charset="0"/>
              </a:rPr>
              <a:t>Volunteers needed:  </a:t>
            </a:r>
            <a:r>
              <a:rPr lang="en-US" spc="-150" dirty="0" smtClean="0">
                <a:latin typeface="Gisha" panose="020B0502040204020203" pitchFamily="34" charset="-79"/>
                <a:cs typeface="Gisha" panose="020B0502040204020203" pitchFamily="34" charset="-79"/>
              </a:rPr>
              <a:t>In the upcoming months, I will need</a:t>
            </a:r>
          </a:p>
          <a:p>
            <a:pPr algn="ctr"/>
            <a:r>
              <a:rPr lang="en-US" spc="-150" dirty="0" smtClean="0">
                <a:latin typeface="Gisha" panose="020B0502040204020203" pitchFamily="34" charset="-79"/>
                <a:cs typeface="Gisha" panose="020B0502040204020203" pitchFamily="34" charset="-79"/>
              </a:rPr>
              <a:t>                    volunteers to help listen to students read.  I will send out more information at a later date</a:t>
            </a:r>
            <a:r>
              <a:rPr lang="en-US" sz="2400" spc="-150" dirty="0" smtClean="0">
                <a:latin typeface="Gisha" panose="020B0502040204020203" pitchFamily="34" charset="-79"/>
                <a:cs typeface="Gisha" panose="020B0502040204020203" pitchFamily="34" charset="-79"/>
              </a:rPr>
              <a:t>.</a:t>
            </a:r>
            <a:endParaRPr lang="en-US" sz="2400" spc="-150" dirty="0">
              <a:latin typeface="KG Alphabet Regurgitation" panose="02000506000000020004" pitchFamily="2" charset="0"/>
            </a:endParaRPr>
          </a:p>
        </p:txBody>
      </p:sp>
      <p:sp>
        <p:nvSpPr>
          <p:cNvPr id="38" name="TextBox 37"/>
          <p:cNvSpPr txBox="1"/>
          <p:nvPr/>
        </p:nvSpPr>
        <p:spPr>
          <a:xfrm>
            <a:off x="1185999" y="1901066"/>
            <a:ext cx="5400402" cy="3617719"/>
          </a:xfrm>
          <a:prstGeom prst="rect">
            <a:avLst/>
          </a:prstGeom>
          <a:noFill/>
        </p:spPr>
        <p:txBody>
          <a:bodyPr wrap="square" rtlCol="0">
            <a:noAutofit/>
          </a:bodyPr>
          <a:lstStyle/>
          <a:p>
            <a:r>
              <a:rPr lang="en-US" sz="1400" dirty="0" smtClean="0">
                <a:latin typeface="DN Manuscript" panose="00000400000000000000" pitchFamily="2" charset="0"/>
              </a:rPr>
              <a:t>The Kindergarteners had a fun Clifford day!  We will be doing themed days like that throughout the year </a:t>
            </a:r>
            <a:r>
              <a:rPr lang="en-US" sz="1400" dirty="0" smtClean="0">
                <a:latin typeface="DN Manuscript" panose="00000400000000000000" pitchFamily="2" charset="0"/>
                <a:sym typeface="Wingdings" panose="05000000000000000000" pitchFamily="2" charset="2"/>
              </a:rPr>
              <a:t>.  </a:t>
            </a:r>
            <a:r>
              <a:rPr lang="en-US" sz="1400" dirty="0" smtClean="0">
                <a:latin typeface="DN Manuscript" panose="00000400000000000000" pitchFamily="2" charset="0"/>
                <a:sym typeface="Wingdings" panose="05000000000000000000" pitchFamily="2" charset="2"/>
              </a:rPr>
              <a:t>It is a nice break for the kids.  </a:t>
            </a:r>
          </a:p>
          <a:p>
            <a:r>
              <a:rPr lang="en-US" sz="1400" dirty="0" smtClean="0">
                <a:latin typeface="DN Manuscript" panose="00000400000000000000" pitchFamily="2" charset="0"/>
                <a:sym typeface="Wingdings" panose="05000000000000000000" pitchFamily="2" charset="2"/>
              </a:rPr>
              <a:t>Attached is a letter describing a state assessment that we are required to give this year.  </a:t>
            </a:r>
            <a:r>
              <a:rPr lang="en-US" sz="1400" dirty="0" smtClean="0">
                <a:latin typeface="DN Manuscript" panose="00000400000000000000" pitchFamily="2" charset="0"/>
                <a:sym typeface="Wingdings" panose="05000000000000000000" pitchFamily="2" charset="2"/>
              </a:rPr>
              <a:t>If you have any questions, please let me know.  </a:t>
            </a:r>
          </a:p>
          <a:p>
            <a:r>
              <a:rPr lang="en-US" sz="1400" dirty="0" smtClean="0">
                <a:latin typeface="DN Manuscript" panose="00000400000000000000" pitchFamily="2" charset="0"/>
                <a:sym typeface="Wingdings" panose="05000000000000000000" pitchFamily="2" charset="2"/>
              </a:rPr>
              <a:t>If you have not already paid for the field trip, please do so asap.  Also, make sure you turned in your background checks if you are planning to go.  You are now allowed to go if you are not on the list.  We have a lot of parents planning to attend, so I will let you know as soon as I can if I need some parents </a:t>
            </a:r>
            <a:r>
              <a:rPr lang="en-US" sz="1400" smtClean="0">
                <a:latin typeface="DN Manuscript" panose="00000400000000000000" pitchFamily="2" charset="0"/>
                <a:sym typeface="Wingdings" panose="05000000000000000000" pitchFamily="2" charset="2"/>
              </a:rPr>
              <a:t>to drive.  </a:t>
            </a:r>
            <a:endParaRPr lang="en-US" sz="1400" dirty="0" smtClean="0">
              <a:latin typeface="DN Manuscript" panose="00000400000000000000" pitchFamily="2" charset="0"/>
              <a:sym typeface="Wingdings" panose="05000000000000000000" pitchFamily="2" charset="2"/>
            </a:endParaRPr>
          </a:p>
          <a:p>
            <a:endParaRPr lang="en-US" sz="1400" dirty="0">
              <a:latin typeface="DN Manuscript" panose="00000400000000000000" pitchFamily="2" charset="0"/>
            </a:endParaRPr>
          </a:p>
        </p:txBody>
      </p:sp>
      <p:sp>
        <p:nvSpPr>
          <p:cNvPr id="39" name="TextBox 38"/>
          <p:cNvSpPr txBox="1"/>
          <p:nvPr/>
        </p:nvSpPr>
        <p:spPr>
          <a:xfrm>
            <a:off x="532629" y="5852050"/>
            <a:ext cx="3022418" cy="1985664"/>
          </a:xfrm>
          <a:prstGeom prst="rect">
            <a:avLst/>
          </a:prstGeom>
          <a:noFill/>
        </p:spPr>
        <p:txBody>
          <a:bodyPr wrap="square" rtlCol="0">
            <a:normAutofit fontScale="92500" lnSpcReduction="10000"/>
          </a:bodyPr>
          <a:lstStyle>
            <a:defPPr>
              <a:defRPr lang="en-US"/>
            </a:defPPr>
            <a:lvl1pPr algn="ctr">
              <a:defRPr>
                <a:latin typeface="HelloBillionaire" panose="02000603000000000000" pitchFamily="2" charset="0"/>
                <a:ea typeface="HelloBillionaire" panose="02000603000000000000" pitchFamily="2" charset="0"/>
              </a:defRPr>
            </a:lvl1pPr>
          </a:lstStyle>
          <a:p>
            <a:pPr algn="l"/>
            <a:r>
              <a:rPr lang="en-US" b="1" dirty="0" smtClean="0"/>
              <a:t>September 27-</a:t>
            </a:r>
            <a:r>
              <a:rPr lang="en-US" dirty="0" smtClean="0"/>
              <a:t>Watch Dog Night</a:t>
            </a:r>
          </a:p>
          <a:p>
            <a:pPr algn="l"/>
            <a:r>
              <a:rPr lang="en-US" b="1" dirty="0" smtClean="0"/>
              <a:t>September 28-</a:t>
            </a:r>
            <a:r>
              <a:rPr lang="en-US" dirty="0" smtClean="0"/>
              <a:t>Purple Game at OHS</a:t>
            </a:r>
            <a:endParaRPr lang="en-US" b="1" dirty="0" smtClean="0"/>
          </a:p>
          <a:p>
            <a:pPr algn="l"/>
            <a:r>
              <a:rPr lang="en-US" b="1" dirty="0" smtClean="0"/>
              <a:t>October </a:t>
            </a:r>
            <a:r>
              <a:rPr lang="en-US" b="1" dirty="0"/>
              <a:t>4</a:t>
            </a:r>
            <a:r>
              <a:rPr lang="en-US" dirty="0"/>
              <a:t>-Field </a:t>
            </a:r>
            <a:r>
              <a:rPr lang="en-US" dirty="0" smtClean="0"/>
              <a:t>Trip</a:t>
            </a:r>
          </a:p>
          <a:p>
            <a:pPr algn="l"/>
            <a:r>
              <a:rPr lang="en-US" b="1" dirty="0" smtClean="0"/>
              <a:t>October 8-</a:t>
            </a:r>
            <a:r>
              <a:rPr lang="en-US" dirty="0" smtClean="0"/>
              <a:t>Picture Day</a:t>
            </a:r>
            <a:endParaRPr lang="en-US" b="1" dirty="0"/>
          </a:p>
          <a:p>
            <a:pPr algn="l"/>
            <a:r>
              <a:rPr lang="en-US" b="1" dirty="0"/>
              <a:t>October 25</a:t>
            </a:r>
            <a:r>
              <a:rPr lang="en-US" dirty="0"/>
              <a:t>-Fall Fest</a:t>
            </a:r>
          </a:p>
          <a:p>
            <a:pPr algn="l"/>
            <a:r>
              <a:rPr lang="en-US" b="1" dirty="0"/>
              <a:t>October 31</a:t>
            </a:r>
            <a:r>
              <a:rPr lang="en-US" dirty="0"/>
              <a:t>-Halloween Party</a:t>
            </a:r>
          </a:p>
          <a:p>
            <a:pPr marL="285750" indent="-285750" algn="l">
              <a:buFont typeface="Arial" panose="020B0604020202020204" pitchFamily="34" charset="0"/>
              <a:buChar char="•"/>
            </a:pPr>
            <a:endParaRPr lang="en-US" dirty="0">
              <a:latin typeface="Century Gothic" panose="020B0502020202020204" pitchFamily="34" charset="0"/>
            </a:endParaRPr>
          </a:p>
        </p:txBody>
      </p:sp>
      <p:sp>
        <p:nvSpPr>
          <p:cNvPr id="41" name="TextBox 40"/>
          <p:cNvSpPr txBox="1"/>
          <p:nvPr/>
        </p:nvSpPr>
        <p:spPr>
          <a:xfrm>
            <a:off x="4810961" y="6738916"/>
            <a:ext cx="1358212" cy="646331"/>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endParaRPr lang="en-US" dirty="0">
              <a:latin typeface="Century Gothic" panose="020B0502020202020204" pitchFamily="34" charset="0"/>
            </a:endParaRPr>
          </a:p>
        </p:txBody>
      </p:sp>
    </p:spTree>
    <p:extLst>
      <p:ext uri="{BB962C8B-B14F-4D97-AF65-F5344CB8AC3E}">
        <p14:creationId xmlns:p14="http://schemas.microsoft.com/office/powerpoint/2010/main" val="25527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184" r="5882" b="2165"/>
          <a:stretch/>
        </p:blipFill>
        <p:spPr>
          <a:xfrm>
            <a:off x="-4890" y="0"/>
            <a:ext cx="7782180" cy="10058400"/>
          </a:xfrm>
          <a:prstGeom prst="rect">
            <a:avLst/>
          </a:prstGeom>
        </p:spPr>
      </p:pic>
      <p:sp>
        <p:nvSpPr>
          <p:cNvPr id="33" name="TextBox 32"/>
          <p:cNvSpPr txBox="1"/>
          <p:nvPr/>
        </p:nvSpPr>
        <p:spPr>
          <a:xfrm>
            <a:off x="532629" y="307997"/>
            <a:ext cx="6872025" cy="1593069"/>
          </a:xfrm>
          <a:prstGeom prst="rect">
            <a:avLst/>
          </a:prstGeom>
          <a:noFill/>
        </p:spPr>
        <p:txBody>
          <a:bodyPr wrap="square" rtlCol="0">
            <a:normAutofit/>
          </a:bodyPr>
          <a:lstStyle/>
          <a:p>
            <a:pPr algn="ctr"/>
            <a:r>
              <a:rPr lang="en-US" sz="2800" spc="-150" dirty="0" smtClean="0">
                <a:latin typeface="Calibri" panose="020F0502020204030204" pitchFamily="34" charset="0"/>
              </a:rPr>
              <a:t>Math</a:t>
            </a:r>
          </a:p>
          <a:p>
            <a:r>
              <a:rPr lang="en-US" sz="1400" spc="-150" dirty="0" smtClean="0">
                <a:latin typeface="DN Manuscript" panose="00000400000000000000" pitchFamily="2" charset="0"/>
              </a:rPr>
              <a:t>We continued unit 1 in math. </a:t>
            </a:r>
            <a:r>
              <a:rPr lang="en-US" sz="1400" spc="-150" dirty="0" smtClean="0">
                <a:latin typeface="DN Manuscript" panose="00000400000000000000" pitchFamily="2" charset="0"/>
              </a:rPr>
              <a:t>The students are learning the numbers 1, 2, 3, 4, and 5.  They have learned how to count objects and write the numbers.  </a:t>
            </a:r>
          </a:p>
          <a:p>
            <a:r>
              <a:rPr lang="en-US" sz="1400" b="1" spc="-150" dirty="0" smtClean="0">
                <a:latin typeface="DN Manuscript" panose="00000400000000000000" pitchFamily="2" charset="0"/>
              </a:rPr>
              <a:t>*I started sending </a:t>
            </a:r>
            <a:r>
              <a:rPr lang="en-US" sz="1400" b="1" spc="-150" dirty="0" smtClean="0">
                <a:latin typeface="DN Manuscript" panose="00000400000000000000" pitchFamily="2" charset="0"/>
              </a:rPr>
              <a:t>home a homework sheet from the lesson we covered </a:t>
            </a:r>
            <a:r>
              <a:rPr lang="en-US" sz="1400" b="1" spc="-150" dirty="0" smtClean="0">
                <a:latin typeface="DN Manuscript" panose="00000400000000000000" pitchFamily="2" charset="0"/>
              </a:rPr>
              <a:t>during the</a:t>
            </a:r>
            <a:r>
              <a:rPr lang="en-US" sz="1400" b="1" spc="-150" dirty="0" smtClean="0">
                <a:latin typeface="DN Manuscript" panose="00000400000000000000" pitchFamily="2" charset="0"/>
              </a:rPr>
              <a:t> </a:t>
            </a:r>
            <a:r>
              <a:rPr lang="en-US" sz="1400" b="1" spc="-150" dirty="0" smtClean="0">
                <a:latin typeface="DN Manuscript" panose="00000400000000000000" pitchFamily="2" charset="0"/>
              </a:rPr>
              <a:t>day.  Please complete this with your child for extra practice; however, you </a:t>
            </a:r>
            <a:r>
              <a:rPr lang="en-US" sz="1400" b="1" u="sng" spc="-150" dirty="0" smtClean="0">
                <a:latin typeface="DN Manuscript" panose="00000400000000000000" pitchFamily="2" charset="0"/>
              </a:rPr>
              <a:t>do not </a:t>
            </a:r>
            <a:r>
              <a:rPr lang="en-US" sz="1400" b="1" spc="-150" dirty="0" smtClean="0">
                <a:latin typeface="DN Manuscript" panose="00000400000000000000" pitchFamily="2" charset="0"/>
              </a:rPr>
              <a:t>have to return it.  </a:t>
            </a:r>
          </a:p>
        </p:txBody>
      </p:sp>
      <p:sp>
        <p:nvSpPr>
          <p:cNvPr id="34" name="TextBox 33"/>
          <p:cNvSpPr txBox="1"/>
          <p:nvPr/>
        </p:nvSpPr>
        <p:spPr>
          <a:xfrm>
            <a:off x="460709" y="1901066"/>
            <a:ext cx="6943945" cy="323492"/>
          </a:xfrm>
          <a:prstGeom prst="rect">
            <a:avLst/>
          </a:prstGeom>
          <a:noFill/>
        </p:spPr>
        <p:txBody>
          <a:bodyPr wrap="square" rtlCol="0">
            <a:normAutofit/>
          </a:bodyPr>
          <a:lstStyle/>
          <a:p>
            <a:pPr algn="ctr"/>
            <a:endParaRPr lang="en-US" sz="1200" spc="-150" dirty="0">
              <a:latin typeface="KG Alphabet Regurgitation" panose="02000506000000020004" pitchFamily="2" charset="0"/>
            </a:endParaRPr>
          </a:p>
        </p:txBody>
      </p:sp>
      <p:sp>
        <p:nvSpPr>
          <p:cNvPr id="35" name="TextBox 34"/>
          <p:cNvSpPr txBox="1"/>
          <p:nvPr/>
        </p:nvSpPr>
        <p:spPr>
          <a:xfrm>
            <a:off x="454957" y="5308164"/>
            <a:ext cx="3100090"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Science</a:t>
            </a:r>
            <a:endParaRPr lang="en-US" sz="2400" spc="-150" dirty="0">
              <a:latin typeface="KG Alphabet Regurgitation" panose="02000506000000020004" pitchFamily="2" charset="0"/>
            </a:endParaRPr>
          </a:p>
        </p:txBody>
      </p:sp>
      <p:sp>
        <p:nvSpPr>
          <p:cNvPr id="36" name="TextBox 35"/>
          <p:cNvSpPr txBox="1"/>
          <p:nvPr/>
        </p:nvSpPr>
        <p:spPr>
          <a:xfrm>
            <a:off x="3697357" y="6286259"/>
            <a:ext cx="3578085" cy="584775"/>
          </a:xfrm>
          <a:prstGeom prst="rect">
            <a:avLst/>
          </a:prstGeom>
          <a:noFill/>
        </p:spPr>
        <p:txBody>
          <a:bodyPr wrap="square" rtlCol="0">
            <a:normAutofit/>
          </a:bodyPr>
          <a:lstStyle/>
          <a:p>
            <a:pPr algn="ctr"/>
            <a:endParaRPr lang="en-US" sz="3200" spc="-150" dirty="0">
              <a:latin typeface="KG Alphabet Regurgitation" panose="02000506000000020004" pitchFamily="2" charset="0"/>
            </a:endParaRPr>
          </a:p>
        </p:txBody>
      </p:sp>
      <p:sp>
        <p:nvSpPr>
          <p:cNvPr id="38" name="TextBox 37"/>
          <p:cNvSpPr txBox="1"/>
          <p:nvPr/>
        </p:nvSpPr>
        <p:spPr>
          <a:xfrm>
            <a:off x="1185999" y="1901066"/>
            <a:ext cx="5400402" cy="3617719"/>
          </a:xfrm>
          <a:prstGeom prst="rect">
            <a:avLst/>
          </a:prstGeom>
          <a:noFill/>
        </p:spPr>
        <p:txBody>
          <a:bodyPr wrap="square" rtlCol="0">
            <a:noAutofit/>
          </a:bodyPr>
          <a:lstStyle/>
          <a:p>
            <a:pPr algn="ctr"/>
            <a:r>
              <a:rPr lang="en-US" sz="2800" dirty="0" smtClean="0"/>
              <a:t>Reading and Writing</a:t>
            </a:r>
          </a:p>
          <a:p>
            <a:r>
              <a:rPr lang="en-US" sz="1400" dirty="0" smtClean="0">
                <a:latin typeface="DN Manuscript" panose="00000400000000000000" pitchFamily="2" charset="0"/>
              </a:rPr>
              <a:t>This week we learned the letters S, T, N, and R.  We learned the name, sound, and how to write each letter.  </a:t>
            </a:r>
            <a:r>
              <a:rPr lang="en-US" sz="1400" dirty="0" smtClean="0">
                <a:latin typeface="DN Manuscript" panose="00000400000000000000" pitchFamily="2" charset="0"/>
              </a:rPr>
              <a:t>The students also worked on reading pictures and going back in the story to find things that they did not see the first time.  </a:t>
            </a:r>
            <a:endParaRPr lang="en-US" sz="1400" dirty="0" smtClean="0">
              <a:latin typeface="DN Manuscript" panose="00000400000000000000" pitchFamily="2" charset="0"/>
            </a:endParaRPr>
          </a:p>
          <a:p>
            <a:pPr algn="ctr"/>
            <a:endParaRPr lang="en-US" sz="2800" dirty="0"/>
          </a:p>
        </p:txBody>
      </p:sp>
      <p:sp>
        <p:nvSpPr>
          <p:cNvPr id="39" name="TextBox 38"/>
          <p:cNvSpPr txBox="1"/>
          <p:nvPr/>
        </p:nvSpPr>
        <p:spPr>
          <a:xfrm>
            <a:off x="532629" y="5852050"/>
            <a:ext cx="3022418" cy="1985664"/>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pPr algn="l"/>
            <a:endParaRPr lang="en-US" sz="1200" dirty="0">
              <a:latin typeface="DN Manuscript" panose="00000400000000000000" pitchFamily="2" charset="0"/>
            </a:endParaRPr>
          </a:p>
        </p:txBody>
      </p:sp>
      <p:sp>
        <p:nvSpPr>
          <p:cNvPr id="41" name="TextBox 40"/>
          <p:cNvSpPr txBox="1"/>
          <p:nvPr/>
        </p:nvSpPr>
        <p:spPr>
          <a:xfrm>
            <a:off x="4810961" y="6738916"/>
            <a:ext cx="1358212" cy="646331"/>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endParaRPr lang="en-US" dirty="0">
              <a:latin typeface="Century Gothic" panose="020B0502020202020204" pitchFamily="34" charset="0"/>
            </a:endParaRPr>
          </a:p>
        </p:txBody>
      </p:sp>
    </p:spTree>
    <p:extLst>
      <p:ext uri="{BB962C8B-B14F-4D97-AF65-F5344CB8AC3E}">
        <p14:creationId xmlns:p14="http://schemas.microsoft.com/office/powerpoint/2010/main" val="3813833299"/>
      </p:ext>
    </p:extLst>
  </p:cSld>
  <p:clrMapOvr>
    <a:masterClrMapping/>
  </p:clrMapOvr>
</p:sld>
</file>

<file path=ppt/theme/theme1.xml><?xml version="1.0" encoding="utf-8"?>
<a:theme xmlns:a="http://schemas.openxmlformats.org/drawingml/2006/main" name="blank 8.5x1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8.5x11" id="{B0579830-86D8-4D05-A2D4-7124CB04CE73}" vid="{BA989DBA-5A5D-4A98-B29E-F5D62A6ADB68}"/>
    </a:ext>
  </a:extLst>
</a:theme>
</file>

<file path=docProps/app.xml><?xml version="1.0" encoding="utf-8"?>
<Properties xmlns="http://schemas.openxmlformats.org/officeDocument/2006/extended-properties" xmlns:vt="http://schemas.openxmlformats.org/officeDocument/2006/docPropsVTypes">
  <Template>Default Theme</Template>
  <TotalTime>283</TotalTime>
  <Words>330</Words>
  <Application>Microsoft Office PowerPoint</Application>
  <PresentationFormat>Custom</PresentationFormat>
  <Paragraphs>22</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Century Gothic</vt:lpstr>
      <vt:lpstr>DN Manuscript</vt:lpstr>
      <vt:lpstr>Gisha</vt:lpstr>
      <vt:lpstr>HelloBillionaire</vt:lpstr>
      <vt:lpstr>KG Alphabet Regurgitation</vt:lpstr>
      <vt:lpstr>Wingdings</vt:lpstr>
      <vt:lpstr>blank 8.5x11</vt:lpstr>
      <vt:lpstr>PowerPoint Presentation</vt:lpstr>
      <vt:lpstr>PowerPoint Presentation</vt:lpstr>
    </vt:vector>
  </TitlesOfParts>
  <Company>Oklahoma City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Washington, Nicole D.</dc:creator>
  <cp:lastModifiedBy>Megan Zeock-Vilas</cp:lastModifiedBy>
  <cp:revision>25</cp:revision>
  <dcterms:created xsi:type="dcterms:W3CDTF">2017-06-21T19:54:09Z</dcterms:created>
  <dcterms:modified xsi:type="dcterms:W3CDTF">2018-09-21T12:08:55Z</dcterms:modified>
</cp:coreProperties>
</file>