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Lst>
  <p:sldSz cx="7772400" cy="100584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4E7E"/>
    <a:srgbClr val="0DA4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20" d="100"/>
          <a:sy n="120" d="100"/>
        </p:scale>
        <p:origin x="27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187535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534953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62234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7F195C-85A7-4FF4-AB80-88A42D2F1193}"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4059823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7F195C-85A7-4FF4-AB80-88A42D2F1193}"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4122072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7F195C-85A7-4FF4-AB80-88A42D2F1193}" type="datetimeFigureOut">
              <a:rPr lang="en-US" smtClean="0"/>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20984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7F195C-85A7-4FF4-AB80-88A42D2F1193}" type="datetimeFigureOut">
              <a:rPr lang="en-US" smtClean="0"/>
              <a:t>10/5/2018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2712812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7F195C-85A7-4FF4-AB80-88A42D2F1193}" type="datetimeFigureOut">
              <a:rPr lang="en-US" smtClean="0"/>
              <a:t>10/5/2018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54204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F195C-85A7-4FF4-AB80-88A42D2F1193}" type="datetimeFigureOut">
              <a:rPr lang="en-US" smtClean="0"/>
              <a:t>10/5/2018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2846335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FB7F195C-85A7-4FF4-AB80-88A42D2F1193}" type="datetimeFigureOut">
              <a:rPr lang="en-US" smtClean="0"/>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370589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FB7F195C-85A7-4FF4-AB80-88A42D2F1193}" type="datetimeFigureOut">
              <a:rPr lang="en-US" smtClean="0"/>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98DD1-F061-4BFC-ADB4-3C0C5C2C2132}" type="slidenum">
              <a:rPr lang="en-US" smtClean="0"/>
              <a:t>‹#›</a:t>
            </a:fld>
            <a:endParaRPr lang="en-US"/>
          </a:p>
        </p:txBody>
      </p:sp>
    </p:spTree>
    <p:extLst>
      <p:ext uri="{BB962C8B-B14F-4D97-AF65-F5344CB8AC3E}">
        <p14:creationId xmlns:p14="http://schemas.microsoft.com/office/powerpoint/2010/main" val="499559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B7F195C-85A7-4FF4-AB80-88A42D2F1193}" type="datetimeFigureOut">
              <a:rPr lang="en-US" smtClean="0"/>
              <a:t>10/5/2018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A698DD1-F061-4BFC-ADB4-3C0C5C2C2132}" type="slidenum">
              <a:rPr lang="en-US" smtClean="0"/>
              <a:t>‹#›</a:t>
            </a:fld>
            <a:endParaRPr lang="en-US"/>
          </a:p>
        </p:txBody>
      </p:sp>
    </p:spTree>
    <p:extLst>
      <p:ext uri="{BB962C8B-B14F-4D97-AF65-F5344CB8AC3E}">
        <p14:creationId xmlns:p14="http://schemas.microsoft.com/office/powerpoint/2010/main" val="1081568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8184" r="5882" b="2165"/>
          <a:stretch/>
        </p:blipFill>
        <p:spPr>
          <a:xfrm>
            <a:off x="-4890" y="0"/>
            <a:ext cx="7782180" cy="10058400"/>
          </a:xfrm>
          <a:prstGeom prst="rect">
            <a:avLst/>
          </a:prstGeom>
        </p:spPr>
      </p:pic>
      <p:sp>
        <p:nvSpPr>
          <p:cNvPr id="32" name="TextBox 31"/>
          <p:cNvSpPr txBox="1"/>
          <p:nvPr/>
        </p:nvSpPr>
        <p:spPr>
          <a:xfrm>
            <a:off x="510297" y="682151"/>
            <a:ext cx="6943945" cy="1077218"/>
          </a:xfrm>
          <a:prstGeom prst="rect">
            <a:avLst/>
          </a:prstGeom>
          <a:noFill/>
        </p:spPr>
        <p:txBody>
          <a:bodyPr wrap="square" rtlCol="0">
            <a:spAutoFit/>
          </a:bodyPr>
          <a:lstStyle/>
          <a:p>
            <a:pPr algn="ctr"/>
            <a:r>
              <a:rPr lang="en-US" sz="3200" spc="-150" dirty="0" smtClean="0">
                <a:latin typeface="KG Alphabet Regurgitation" panose="02000506000000020004" pitchFamily="2" charset="0"/>
              </a:rPr>
              <a:t>Newsletter</a:t>
            </a:r>
          </a:p>
          <a:p>
            <a:pPr algn="ctr"/>
            <a:r>
              <a:rPr lang="en-US" sz="3200" spc="-150" dirty="0" smtClean="0">
                <a:latin typeface="KG Alphabet Regurgitation" panose="02000506000000020004" pitchFamily="2" charset="0"/>
              </a:rPr>
              <a:t>10/5/2018</a:t>
            </a:r>
            <a:endParaRPr lang="en-US" sz="3200" spc="-150" dirty="0">
              <a:latin typeface="KG Alphabet Regurgitation" panose="02000506000000020004" pitchFamily="2" charset="0"/>
            </a:endParaRPr>
          </a:p>
        </p:txBody>
      </p:sp>
      <p:sp>
        <p:nvSpPr>
          <p:cNvPr id="33" name="TextBox 32"/>
          <p:cNvSpPr txBox="1"/>
          <p:nvPr/>
        </p:nvSpPr>
        <p:spPr>
          <a:xfrm>
            <a:off x="454957" y="295604"/>
            <a:ext cx="6943945" cy="938719"/>
          </a:xfrm>
          <a:prstGeom prst="rect">
            <a:avLst/>
          </a:prstGeom>
          <a:noFill/>
        </p:spPr>
        <p:txBody>
          <a:bodyPr wrap="square" rtlCol="0">
            <a:normAutofit/>
          </a:bodyPr>
          <a:lstStyle/>
          <a:p>
            <a:pPr algn="ctr"/>
            <a:r>
              <a:rPr lang="en-US" sz="3200" spc="-150" dirty="0" smtClean="0">
                <a:latin typeface="KG Alphabet Regurgitation" panose="02000506000000020004" pitchFamily="2" charset="0"/>
              </a:rPr>
              <a:t>Mrs. </a:t>
            </a:r>
            <a:r>
              <a:rPr lang="en-US" sz="3200" spc="-150" dirty="0" err="1" smtClean="0">
                <a:latin typeface="KG Alphabet Regurgitation" panose="02000506000000020004" pitchFamily="2" charset="0"/>
              </a:rPr>
              <a:t>Zeock’s</a:t>
            </a:r>
            <a:r>
              <a:rPr lang="en-US" sz="3200" spc="-150" dirty="0" smtClean="0">
                <a:latin typeface="KG Alphabet Regurgitation" panose="02000506000000020004" pitchFamily="2" charset="0"/>
              </a:rPr>
              <a:t> Class</a:t>
            </a:r>
            <a:endParaRPr lang="en-US" sz="3200" spc="-150" dirty="0">
              <a:latin typeface="KG Alphabet Regurgitation" panose="02000506000000020004" pitchFamily="2" charset="0"/>
            </a:endParaRPr>
          </a:p>
        </p:txBody>
      </p:sp>
      <p:sp>
        <p:nvSpPr>
          <p:cNvPr id="34" name="TextBox 33"/>
          <p:cNvSpPr txBox="1"/>
          <p:nvPr/>
        </p:nvSpPr>
        <p:spPr>
          <a:xfrm>
            <a:off x="460709" y="1901066"/>
            <a:ext cx="6943945" cy="323492"/>
          </a:xfrm>
          <a:prstGeom prst="rect">
            <a:avLst/>
          </a:prstGeom>
          <a:noFill/>
        </p:spPr>
        <p:txBody>
          <a:bodyPr wrap="square" rtlCol="0">
            <a:normAutofit/>
          </a:bodyPr>
          <a:lstStyle/>
          <a:p>
            <a:pPr algn="ctr"/>
            <a:endParaRPr lang="en-US" sz="1200" spc="-150" dirty="0">
              <a:latin typeface="KG Alphabet Regurgitation" panose="02000506000000020004" pitchFamily="2" charset="0"/>
            </a:endParaRPr>
          </a:p>
        </p:txBody>
      </p:sp>
      <p:sp>
        <p:nvSpPr>
          <p:cNvPr id="35" name="TextBox 34"/>
          <p:cNvSpPr txBox="1"/>
          <p:nvPr/>
        </p:nvSpPr>
        <p:spPr>
          <a:xfrm>
            <a:off x="454957" y="5308164"/>
            <a:ext cx="3100090" cy="584775"/>
          </a:xfrm>
          <a:prstGeom prst="rect">
            <a:avLst/>
          </a:prstGeom>
          <a:noFill/>
        </p:spPr>
        <p:txBody>
          <a:bodyPr wrap="square" rtlCol="0">
            <a:normAutofit/>
          </a:bodyPr>
          <a:lstStyle/>
          <a:p>
            <a:pPr algn="ctr"/>
            <a:r>
              <a:rPr lang="en-US" sz="2400" spc="-150" dirty="0" smtClean="0">
                <a:latin typeface="KG Alphabet Regurgitation" panose="02000506000000020004" pitchFamily="2" charset="0"/>
              </a:rPr>
              <a:t>Up  Coming Events</a:t>
            </a:r>
            <a:endParaRPr lang="en-US" sz="2400" spc="-150" dirty="0">
              <a:latin typeface="KG Alphabet Regurgitation" panose="02000506000000020004" pitchFamily="2" charset="0"/>
            </a:endParaRPr>
          </a:p>
        </p:txBody>
      </p:sp>
      <p:sp>
        <p:nvSpPr>
          <p:cNvPr id="36" name="TextBox 35"/>
          <p:cNvSpPr txBox="1"/>
          <p:nvPr/>
        </p:nvSpPr>
        <p:spPr>
          <a:xfrm>
            <a:off x="3697357" y="6286259"/>
            <a:ext cx="3578085" cy="584775"/>
          </a:xfrm>
          <a:prstGeom prst="rect">
            <a:avLst/>
          </a:prstGeom>
          <a:noFill/>
        </p:spPr>
        <p:txBody>
          <a:bodyPr wrap="square" rtlCol="0">
            <a:normAutofit/>
          </a:bodyPr>
          <a:lstStyle/>
          <a:p>
            <a:pPr algn="ctr"/>
            <a:r>
              <a:rPr lang="en-US" sz="2400" spc="-150" dirty="0" smtClean="0">
                <a:latin typeface="KG Alphabet Regurgitation" panose="02000506000000020004" pitchFamily="2" charset="0"/>
              </a:rPr>
              <a:t>Supplies needed</a:t>
            </a:r>
            <a:r>
              <a:rPr lang="en-US" sz="3200" spc="-150" dirty="0" smtClean="0">
                <a:latin typeface="KG Alphabet Regurgitation" panose="02000506000000020004" pitchFamily="2" charset="0"/>
              </a:rPr>
              <a:t>:</a:t>
            </a:r>
            <a:endParaRPr lang="en-US" sz="3200" spc="-150" dirty="0">
              <a:latin typeface="KG Alphabet Regurgitation" panose="02000506000000020004" pitchFamily="2" charset="0"/>
            </a:endParaRPr>
          </a:p>
        </p:txBody>
      </p:sp>
      <p:sp>
        <p:nvSpPr>
          <p:cNvPr id="37" name="TextBox 36"/>
          <p:cNvSpPr txBox="1"/>
          <p:nvPr/>
        </p:nvSpPr>
        <p:spPr>
          <a:xfrm>
            <a:off x="1304013" y="8546643"/>
            <a:ext cx="5070661" cy="1015663"/>
          </a:xfrm>
          <a:prstGeom prst="rect">
            <a:avLst/>
          </a:prstGeom>
          <a:noFill/>
        </p:spPr>
        <p:txBody>
          <a:bodyPr wrap="square" rtlCol="0">
            <a:spAutoFit/>
          </a:bodyPr>
          <a:lstStyle/>
          <a:p>
            <a:pPr algn="ctr"/>
            <a:r>
              <a:rPr lang="en-US" sz="2400" spc="-150" dirty="0" smtClean="0">
                <a:latin typeface="KG Alphabet Regurgitation" panose="02000506000000020004" pitchFamily="2" charset="0"/>
              </a:rPr>
              <a:t>Volunteers needed:  </a:t>
            </a:r>
            <a:r>
              <a:rPr lang="en-US" spc="-150" dirty="0" smtClean="0">
                <a:latin typeface="Gisha" panose="020B0502040204020203" pitchFamily="34" charset="-79"/>
                <a:cs typeface="Gisha" panose="020B0502040204020203" pitchFamily="34" charset="-79"/>
              </a:rPr>
              <a:t>I will need about 5 parent volunteers on Halloween to help with stations at our classroom party in the afternoon.</a:t>
            </a:r>
            <a:endParaRPr lang="en-US" sz="2400" spc="-150" dirty="0">
              <a:latin typeface="KG Alphabet Regurgitation" panose="02000506000000020004" pitchFamily="2" charset="0"/>
            </a:endParaRPr>
          </a:p>
        </p:txBody>
      </p:sp>
      <p:sp>
        <p:nvSpPr>
          <p:cNvPr id="38" name="TextBox 37"/>
          <p:cNvSpPr txBox="1"/>
          <p:nvPr/>
        </p:nvSpPr>
        <p:spPr>
          <a:xfrm>
            <a:off x="1304013" y="1901066"/>
            <a:ext cx="5282387" cy="3617719"/>
          </a:xfrm>
          <a:prstGeom prst="rect">
            <a:avLst/>
          </a:prstGeom>
          <a:noFill/>
        </p:spPr>
        <p:txBody>
          <a:bodyPr wrap="square" rtlCol="0">
            <a:noAutofit/>
          </a:bodyPr>
          <a:lstStyle/>
          <a:p>
            <a:r>
              <a:rPr lang="en-US" sz="1400" dirty="0" smtClean="0">
                <a:latin typeface="DN Manuscript" panose="00000400000000000000" pitchFamily="2" charset="0"/>
              </a:rPr>
              <a:t>Thank you for making the field trip such a positive experience for the kids.  They had a great time!</a:t>
            </a:r>
          </a:p>
          <a:p>
            <a:endParaRPr lang="en-US" sz="1400" dirty="0" smtClean="0">
              <a:latin typeface="DN Manuscript" panose="00000400000000000000" pitchFamily="2" charset="0"/>
              <a:sym typeface="Wingdings" panose="05000000000000000000" pitchFamily="2" charset="2"/>
            </a:endParaRPr>
          </a:p>
          <a:p>
            <a:r>
              <a:rPr lang="en-US" sz="1400" dirty="0" smtClean="0">
                <a:latin typeface="DN Manuscript" panose="00000400000000000000" pitchFamily="2" charset="0"/>
                <a:sym typeface="Wingdings" panose="05000000000000000000" pitchFamily="2" charset="2"/>
              </a:rPr>
              <a:t>Please do not forget to send in $5.00 for our school holiday parties.  </a:t>
            </a:r>
          </a:p>
          <a:p>
            <a:r>
              <a:rPr lang="en-US" sz="1400" dirty="0" smtClean="0">
                <a:latin typeface="DN Manuscript" panose="00000400000000000000" pitchFamily="2" charset="0"/>
                <a:sym typeface="Wingdings" panose="05000000000000000000" pitchFamily="2" charset="2"/>
              </a:rPr>
              <a:t>Many of you have already paid, so thank you!</a:t>
            </a:r>
          </a:p>
          <a:p>
            <a:endParaRPr lang="en-US" sz="1400" dirty="0" smtClean="0">
              <a:latin typeface="DN Manuscript" panose="00000400000000000000" pitchFamily="2" charset="0"/>
              <a:sym typeface="Wingdings" panose="05000000000000000000" pitchFamily="2" charset="2"/>
            </a:endParaRPr>
          </a:p>
          <a:p>
            <a:r>
              <a:rPr lang="en-US" sz="1400" dirty="0" smtClean="0">
                <a:latin typeface="DN Manuscript" panose="00000400000000000000" pitchFamily="2" charset="0"/>
                <a:sym typeface="Wingdings" panose="05000000000000000000" pitchFamily="2" charset="2"/>
              </a:rPr>
              <a:t>Monday is picture day for Kindergarten!  They try to get our kids first, so hopefully their hair </a:t>
            </a:r>
            <a:r>
              <a:rPr lang="en-US" sz="1400" dirty="0" smtClean="0">
                <a:latin typeface="DN Manuscript" panose="00000400000000000000" pitchFamily="2" charset="0"/>
                <a:sym typeface="Wingdings" panose="05000000000000000000" pitchFamily="2" charset="2"/>
              </a:rPr>
              <a:t>still looks good .  </a:t>
            </a:r>
          </a:p>
          <a:p>
            <a:endParaRPr lang="en-US" sz="1400" dirty="0">
              <a:latin typeface="DN Manuscript" panose="00000400000000000000" pitchFamily="2" charset="0"/>
              <a:sym typeface="Wingdings" panose="05000000000000000000" pitchFamily="2" charset="2"/>
            </a:endParaRPr>
          </a:p>
          <a:p>
            <a:r>
              <a:rPr lang="en-US" sz="1400" dirty="0" smtClean="0">
                <a:latin typeface="DN Manuscript" panose="00000400000000000000" pitchFamily="2" charset="0"/>
                <a:sym typeface="Wingdings" panose="05000000000000000000" pitchFamily="2" charset="2"/>
              </a:rPr>
              <a:t>Fall Fest is coming up.  If you would like to volunteer during Fall Fest, please let me know and I will let Mrs. Griffith know, so she can contact you.</a:t>
            </a:r>
            <a:endParaRPr lang="en-US" sz="1400" dirty="0" smtClean="0">
              <a:latin typeface="DN Manuscript" panose="00000400000000000000" pitchFamily="2" charset="0"/>
              <a:sym typeface="Wingdings" panose="05000000000000000000" pitchFamily="2" charset="2"/>
            </a:endParaRPr>
          </a:p>
          <a:p>
            <a:endParaRPr lang="en-US" sz="1400" dirty="0" smtClean="0">
              <a:latin typeface="DN Manuscript" panose="00000400000000000000" pitchFamily="2" charset="0"/>
            </a:endParaRPr>
          </a:p>
          <a:p>
            <a:endParaRPr lang="en-US" sz="1400" dirty="0">
              <a:latin typeface="DN Manuscript" panose="00000400000000000000" pitchFamily="2" charset="0"/>
            </a:endParaRPr>
          </a:p>
        </p:txBody>
      </p:sp>
      <p:sp>
        <p:nvSpPr>
          <p:cNvPr id="39" name="TextBox 38"/>
          <p:cNvSpPr txBox="1"/>
          <p:nvPr/>
        </p:nvSpPr>
        <p:spPr>
          <a:xfrm>
            <a:off x="532629" y="5852050"/>
            <a:ext cx="3022418" cy="1985664"/>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pPr algn="l"/>
            <a:r>
              <a:rPr lang="en-US" b="1" dirty="0" smtClean="0"/>
              <a:t>October </a:t>
            </a:r>
            <a:r>
              <a:rPr lang="en-US" b="1" dirty="0" smtClean="0"/>
              <a:t>8-</a:t>
            </a:r>
            <a:r>
              <a:rPr lang="en-US" dirty="0" smtClean="0"/>
              <a:t>Picture Day</a:t>
            </a:r>
            <a:endParaRPr lang="en-US" b="1" dirty="0"/>
          </a:p>
          <a:p>
            <a:pPr algn="l"/>
            <a:r>
              <a:rPr lang="en-US" b="1" dirty="0"/>
              <a:t>October 25</a:t>
            </a:r>
            <a:r>
              <a:rPr lang="en-US" dirty="0"/>
              <a:t>-Fall Fest</a:t>
            </a:r>
          </a:p>
          <a:p>
            <a:pPr algn="l"/>
            <a:r>
              <a:rPr lang="en-US" b="1" dirty="0"/>
              <a:t>October 31</a:t>
            </a:r>
            <a:r>
              <a:rPr lang="en-US" dirty="0"/>
              <a:t>-Halloween Party</a:t>
            </a:r>
          </a:p>
          <a:p>
            <a:pPr marL="285750" indent="-285750" algn="l">
              <a:buFont typeface="Arial" panose="020B0604020202020204" pitchFamily="34" charset="0"/>
              <a:buChar char="•"/>
            </a:pPr>
            <a:endParaRPr lang="en-US" dirty="0">
              <a:latin typeface="Century Gothic" panose="020B0502020202020204" pitchFamily="34" charset="0"/>
            </a:endParaRPr>
          </a:p>
        </p:txBody>
      </p:sp>
      <p:sp>
        <p:nvSpPr>
          <p:cNvPr id="41" name="TextBox 40"/>
          <p:cNvSpPr txBox="1"/>
          <p:nvPr/>
        </p:nvSpPr>
        <p:spPr>
          <a:xfrm>
            <a:off x="4810961" y="6738916"/>
            <a:ext cx="1358212" cy="646331"/>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endParaRPr lang="en-US" dirty="0">
              <a:latin typeface="Century Gothic" panose="020B0502020202020204" pitchFamily="34" charset="0"/>
            </a:endParaRPr>
          </a:p>
        </p:txBody>
      </p:sp>
    </p:spTree>
    <p:extLst>
      <p:ext uri="{BB962C8B-B14F-4D97-AF65-F5344CB8AC3E}">
        <p14:creationId xmlns:p14="http://schemas.microsoft.com/office/powerpoint/2010/main" val="25527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8184" r="5882" b="2165"/>
          <a:stretch/>
        </p:blipFill>
        <p:spPr>
          <a:xfrm>
            <a:off x="-4890" y="0"/>
            <a:ext cx="7782180" cy="10058400"/>
          </a:xfrm>
          <a:prstGeom prst="rect">
            <a:avLst/>
          </a:prstGeom>
        </p:spPr>
      </p:pic>
      <p:sp>
        <p:nvSpPr>
          <p:cNvPr id="33" name="TextBox 32"/>
          <p:cNvSpPr txBox="1"/>
          <p:nvPr/>
        </p:nvSpPr>
        <p:spPr>
          <a:xfrm>
            <a:off x="532629" y="307997"/>
            <a:ext cx="6872025" cy="1593069"/>
          </a:xfrm>
          <a:prstGeom prst="rect">
            <a:avLst/>
          </a:prstGeom>
          <a:noFill/>
        </p:spPr>
        <p:txBody>
          <a:bodyPr wrap="square" rtlCol="0">
            <a:normAutofit/>
          </a:bodyPr>
          <a:lstStyle/>
          <a:p>
            <a:pPr algn="ctr"/>
            <a:r>
              <a:rPr lang="en-US" sz="2800" spc="-150" dirty="0" smtClean="0">
                <a:latin typeface="Calibri" panose="020F0502020204030204" pitchFamily="34" charset="0"/>
              </a:rPr>
              <a:t>Math</a:t>
            </a:r>
          </a:p>
          <a:p>
            <a:r>
              <a:rPr lang="en-US" sz="1400" spc="-150" dirty="0" smtClean="0">
                <a:latin typeface="DN Manuscript" panose="00000400000000000000" pitchFamily="2" charset="0"/>
              </a:rPr>
              <a:t>The kids took their first math test this week!  They all did a great job.  I do not send the tests home since grades are not given in Kindergarten.  It is mainly for my benefit to see how each student is learning and to give them the experience of test taking.  We began Unit 2 which continues working on numbers 1-5.  </a:t>
            </a:r>
            <a:endParaRPr lang="en-US" sz="1400" spc="-150" dirty="0" smtClean="0">
              <a:latin typeface="DN Manuscript" panose="00000400000000000000" pitchFamily="2" charset="0"/>
            </a:endParaRPr>
          </a:p>
        </p:txBody>
      </p:sp>
      <p:sp>
        <p:nvSpPr>
          <p:cNvPr id="34" name="TextBox 33"/>
          <p:cNvSpPr txBox="1"/>
          <p:nvPr/>
        </p:nvSpPr>
        <p:spPr>
          <a:xfrm>
            <a:off x="460709" y="1901066"/>
            <a:ext cx="6943945" cy="323492"/>
          </a:xfrm>
          <a:prstGeom prst="rect">
            <a:avLst/>
          </a:prstGeom>
          <a:noFill/>
        </p:spPr>
        <p:txBody>
          <a:bodyPr wrap="square" rtlCol="0">
            <a:normAutofit/>
          </a:bodyPr>
          <a:lstStyle/>
          <a:p>
            <a:pPr algn="ctr"/>
            <a:endParaRPr lang="en-US" sz="1200" spc="-150" dirty="0">
              <a:latin typeface="KG Alphabet Regurgitation" panose="02000506000000020004" pitchFamily="2" charset="0"/>
            </a:endParaRPr>
          </a:p>
        </p:txBody>
      </p:sp>
      <p:sp>
        <p:nvSpPr>
          <p:cNvPr id="35" name="TextBox 34"/>
          <p:cNvSpPr txBox="1"/>
          <p:nvPr/>
        </p:nvSpPr>
        <p:spPr>
          <a:xfrm>
            <a:off x="454957" y="5308164"/>
            <a:ext cx="3100090" cy="584775"/>
          </a:xfrm>
          <a:prstGeom prst="rect">
            <a:avLst/>
          </a:prstGeom>
          <a:noFill/>
        </p:spPr>
        <p:txBody>
          <a:bodyPr wrap="square" rtlCol="0">
            <a:normAutofit/>
          </a:bodyPr>
          <a:lstStyle/>
          <a:p>
            <a:pPr algn="ctr"/>
            <a:r>
              <a:rPr lang="en-US" sz="2400" spc="-150" dirty="0" smtClean="0">
                <a:latin typeface="KG Alphabet Regurgitation" panose="02000506000000020004" pitchFamily="2" charset="0"/>
              </a:rPr>
              <a:t>Science</a:t>
            </a:r>
            <a:endParaRPr lang="en-US" sz="2400" spc="-150" dirty="0">
              <a:latin typeface="KG Alphabet Regurgitation" panose="02000506000000020004" pitchFamily="2" charset="0"/>
            </a:endParaRPr>
          </a:p>
        </p:txBody>
      </p:sp>
      <p:sp>
        <p:nvSpPr>
          <p:cNvPr id="36" name="TextBox 35"/>
          <p:cNvSpPr txBox="1"/>
          <p:nvPr/>
        </p:nvSpPr>
        <p:spPr>
          <a:xfrm>
            <a:off x="3697357" y="6286259"/>
            <a:ext cx="3578085" cy="584775"/>
          </a:xfrm>
          <a:prstGeom prst="rect">
            <a:avLst/>
          </a:prstGeom>
          <a:noFill/>
        </p:spPr>
        <p:txBody>
          <a:bodyPr wrap="square" rtlCol="0">
            <a:normAutofit/>
          </a:bodyPr>
          <a:lstStyle/>
          <a:p>
            <a:pPr algn="ctr"/>
            <a:endParaRPr lang="en-US" sz="3200" spc="-150" dirty="0">
              <a:latin typeface="KG Alphabet Regurgitation" panose="02000506000000020004" pitchFamily="2" charset="0"/>
            </a:endParaRPr>
          </a:p>
        </p:txBody>
      </p:sp>
      <p:sp>
        <p:nvSpPr>
          <p:cNvPr id="38" name="TextBox 37"/>
          <p:cNvSpPr txBox="1"/>
          <p:nvPr/>
        </p:nvSpPr>
        <p:spPr>
          <a:xfrm>
            <a:off x="1185999" y="1901066"/>
            <a:ext cx="5400402" cy="3617719"/>
          </a:xfrm>
          <a:prstGeom prst="rect">
            <a:avLst/>
          </a:prstGeom>
          <a:noFill/>
        </p:spPr>
        <p:txBody>
          <a:bodyPr wrap="square" rtlCol="0">
            <a:noAutofit/>
          </a:bodyPr>
          <a:lstStyle/>
          <a:p>
            <a:pPr algn="ctr"/>
            <a:r>
              <a:rPr lang="en-US" sz="2800" dirty="0" smtClean="0"/>
              <a:t>Reading and Writing</a:t>
            </a:r>
          </a:p>
          <a:p>
            <a:r>
              <a:rPr lang="en-US" sz="1400" dirty="0" smtClean="0">
                <a:latin typeface="DN Manuscript" panose="00000400000000000000" pitchFamily="2" charset="0"/>
              </a:rPr>
              <a:t>This week we learned the letters </a:t>
            </a:r>
            <a:r>
              <a:rPr lang="en-US" sz="1400" dirty="0" smtClean="0">
                <a:latin typeface="DN Manuscript" panose="00000400000000000000" pitchFamily="2" charset="0"/>
              </a:rPr>
              <a:t>D and F.  We </a:t>
            </a:r>
            <a:r>
              <a:rPr lang="en-US" sz="1400" dirty="0" smtClean="0">
                <a:latin typeface="DN Manuscript" panose="00000400000000000000" pitchFamily="2" charset="0"/>
              </a:rPr>
              <a:t>learned the name, sound, and how to write each letter.  </a:t>
            </a:r>
            <a:r>
              <a:rPr lang="en-US" sz="1400" dirty="0" smtClean="0">
                <a:latin typeface="DN Manuscript" panose="00000400000000000000" pitchFamily="2" charset="0"/>
              </a:rPr>
              <a:t>The students also worked on “owning” the letters in their name by teaching other students how to write the first letter to their name.  They also worked on rhyming words by putting different letters in front of their name. </a:t>
            </a:r>
            <a:endParaRPr lang="en-US" sz="1400" dirty="0">
              <a:latin typeface="DN Manuscript" panose="00000400000000000000" pitchFamily="2" charset="0"/>
            </a:endParaRPr>
          </a:p>
          <a:p>
            <a:endParaRPr lang="en-US" sz="1400" dirty="0" smtClean="0">
              <a:latin typeface="DN Manuscript" panose="00000400000000000000" pitchFamily="2" charset="0"/>
            </a:endParaRPr>
          </a:p>
          <a:p>
            <a:r>
              <a:rPr lang="en-US" sz="1400" dirty="0" smtClean="0">
                <a:latin typeface="DN Manuscript" panose="00000400000000000000" pitchFamily="2" charset="0"/>
              </a:rPr>
              <a:t>The class is also starting to learn sight words.  The first two sight words they have learned are “a” and “the.”  </a:t>
            </a:r>
            <a:endParaRPr lang="en-US" sz="1400" dirty="0" smtClean="0">
              <a:latin typeface="DN Manuscript" panose="00000400000000000000" pitchFamily="2" charset="0"/>
            </a:endParaRPr>
          </a:p>
          <a:p>
            <a:pPr algn="ctr"/>
            <a:endParaRPr lang="en-US" sz="2800" dirty="0"/>
          </a:p>
        </p:txBody>
      </p:sp>
      <p:sp>
        <p:nvSpPr>
          <p:cNvPr id="39" name="TextBox 38"/>
          <p:cNvSpPr txBox="1"/>
          <p:nvPr/>
        </p:nvSpPr>
        <p:spPr>
          <a:xfrm>
            <a:off x="532629" y="5852050"/>
            <a:ext cx="3022418" cy="1985664"/>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pPr algn="l"/>
            <a:endParaRPr lang="en-US" sz="1200" dirty="0">
              <a:latin typeface="DN Manuscript" panose="00000400000000000000" pitchFamily="2" charset="0"/>
            </a:endParaRPr>
          </a:p>
        </p:txBody>
      </p:sp>
      <p:sp>
        <p:nvSpPr>
          <p:cNvPr id="41" name="TextBox 40"/>
          <p:cNvSpPr txBox="1"/>
          <p:nvPr/>
        </p:nvSpPr>
        <p:spPr>
          <a:xfrm>
            <a:off x="4810961" y="6738916"/>
            <a:ext cx="1358212" cy="646331"/>
          </a:xfrm>
          <a:prstGeom prst="rect">
            <a:avLst/>
          </a:prstGeom>
          <a:noFill/>
        </p:spPr>
        <p:txBody>
          <a:bodyPr wrap="square" rtlCol="0">
            <a:normAutofit/>
          </a:bodyPr>
          <a:lstStyle>
            <a:defPPr>
              <a:defRPr lang="en-US"/>
            </a:defPPr>
            <a:lvl1pPr algn="ctr">
              <a:defRPr>
                <a:latin typeface="HelloBillionaire" panose="02000603000000000000" pitchFamily="2" charset="0"/>
                <a:ea typeface="HelloBillionaire" panose="02000603000000000000" pitchFamily="2" charset="0"/>
              </a:defRPr>
            </a:lvl1pPr>
          </a:lstStyle>
          <a:p>
            <a:endParaRPr lang="en-US" dirty="0">
              <a:latin typeface="Century Gothic" panose="020B0502020202020204" pitchFamily="34" charset="0"/>
            </a:endParaRPr>
          </a:p>
        </p:txBody>
      </p:sp>
    </p:spTree>
    <p:extLst>
      <p:ext uri="{BB962C8B-B14F-4D97-AF65-F5344CB8AC3E}">
        <p14:creationId xmlns:p14="http://schemas.microsoft.com/office/powerpoint/2010/main" val="3813833299"/>
      </p:ext>
    </p:extLst>
  </p:cSld>
  <p:clrMapOvr>
    <a:masterClrMapping/>
  </p:clrMapOvr>
</p:sld>
</file>

<file path=ppt/theme/theme1.xml><?xml version="1.0" encoding="utf-8"?>
<a:theme xmlns:a="http://schemas.openxmlformats.org/drawingml/2006/main" name="blank 8.5x1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 8.5x11" id="{B0579830-86D8-4D05-A2D4-7124CB04CE73}" vid="{BA989DBA-5A5D-4A98-B29E-F5D62A6ADB68}"/>
    </a:ext>
  </a:extLst>
</a:theme>
</file>

<file path=docProps/app.xml><?xml version="1.0" encoding="utf-8"?>
<Properties xmlns="http://schemas.openxmlformats.org/officeDocument/2006/extended-properties" xmlns:vt="http://schemas.openxmlformats.org/officeDocument/2006/docPropsVTypes">
  <Template>Default Theme</Template>
  <TotalTime>673</TotalTime>
  <Words>315</Words>
  <Application>Microsoft Office PowerPoint</Application>
  <PresentationFormat>Custom</PresentationFormat>
  <Paragraphs>24</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Calibri Light</vt:lpstr>
      <vt:lpstr>Century Gothic</vt:lpstr>
      <vt:lpstr>DN Manuscript</vt:lpstr>
      <vt:lpstr>Gisha</vt:lpstr>
      <vt:lpstr>HelloBillionaire</vt:lpstr>
      <vt:lpstr>KG Alphabet Regurgitation</vt:lpstr>
      <vt:lpstr>Wingdings</vt:lpstr>
      <vt:lpstr>blank 8.5x11</vt:lpstr>
      <vt:lpstr>PowerPoint Presentation</vt:lpstr>
      <vt:lpstr>PowerPoint Presentation</vt:lpstr>
    </vt:vector>
  </TitlesOfParts>
  <Company>Oklahoma City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Washington, Nicole D.</dc:creator>
  <cp:lastModifiedBy>Megan Zeock-Vilas</cp:lastModifiedBy>
  <cp:revision>30</cp:revision>
  <cp:lastPrinted>2018-09-28T17:02:45Z</cp:lastPrinted>
  <dcterms:created xsi:type="dcterms:W3CDTF">2017-06-21T19:54:09Z</dcterms:created>
  <dcterms:modified xsi:type="dcterms:W3CDTF">2018-10-05T17:02:19Z</dcterms:modified>
</cp:coreProperties>
</file>