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4E7E"/>
    <a:srgbClr val="0DA4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30" d="100"/>
          <a:sy n="130" d="100"/>
        </p:scale>
        <p:origin x="102" y="-35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187535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534953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62234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4059823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7F195C-85A7-4FF4-AB80-88A42D2F1193}"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4122072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7F195C-85A7-4FF4-AB80-88A42D2F1193}" type="datetimeFigureOut">
              <a:rPr lang="en-US" smtClean="0"/>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20984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7F195C-85A7-4FF4-AB80-88A42D2F1193}" type="datetimeFigureOut">
              <a:rPr lang="en-US" smtClean="0"/>
              <a:t>10/12/2018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2712812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7F195C-85A7-4FF4-AB80-88A42D2F1193}" type="datetimeFigureOut">
              <a:rPr lang="en-US" smtClean="0"/>
              <a:t>10/12/2018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54204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F195C-85A7-4FF4-AB80-88A42D2F1193}" type="datetimeFigureOut">
              <a:rPr lang="en-US" smtClean="0"/>
              <a:t>10/12/2018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2846335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FB7F195C-85A7-4FF4-AB80-88A42D2F1193}" type="datetimeFigureOut">
              <a:rPr lang="en-US" smtClean="0"/>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70589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FB7F195C-85A7-4FF4-AB80-88A42D2F1193}" type="datetimeFigureOut">
              <a:rPr lang="en-US" smtClean="0"/>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499559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B7F195C-85A7-4FF4-AB80-88A42D2F1193}" type="datetimeFigureOut">
              <a:rPr lang="en-US" smtClean="0"/>
              <a:t>10/12/2018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A698DD1-F061-4BFC-ADB4-3C0C5C2C2132}" type="slidenum">
              <a:rPr lang="en-US" smtClean="0"/>
              <a:t>‹#›</a:t>
            </a:fld>
            <a:endParaRPr lang="en-US"/>
          </a:p>
        </p:txBody>
      </p:sp>
    </p:spTree>
    <p:extLst>
      <p:ext uri="{BB962C8B-B14F-4D97-AF65-F5344CB8AC3E}">
        <p14:creationId xmlns:p14="http://schemas.microsoft.com/office/powerpoint/2010/main" val="1081568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eebly.zeock.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8184" r="5882" b="2165"/>
          <a:stretch/>
        </p:blipFill>
        <p:spPr>
          <a:xfrm>
            <a:off x="-4890" y="0"/>
            <a:ext cx="7782180" cy="10058400"/>
          </a:xfrm>
          <a:prstGeom prst="rect">
            <a:avLst/>
          </a:prstGeom>
        </p:spPr>
      </p:pic>
      <p:sp>
        <p:nvSpPr>
          <p:cNvPr id="32" name="TextBox 31"/>
          <p:cNvSpPr txBox="1"/>
          <p:nvPr/>
        </p:nvSpPr>
        <p:spPr>
          <a:xfrm>
            <a:off x="510297" y="682151"/>
            <a:ext cx="6943945" cy="1077218"/>
          </a:xfrm>
          <a:prstGeom prst="rect">
            <a:avLst/>
          </a:prstGeom>
          <a:noFill/>
        </p:spPr>
        <p:txBody>
          <a:bodyPr wrap="square" rtlCol="0">
            <a:spAutoFit/>
          </a:bodyPr>
          <a:lstStyle/>
          <a:p>
            <a:pPr algn="ctr"/>
            <a:r>
              <a:rPr lang="en-US" sz="3200" spc="-150" dirty="0" smtClean="0">
                <a:latin typeface="KG Alphabet Regurgitation" panose="02000506000000020004" pitchFamily="2" charset="0"/>
              </a:rPr>
              <a:t>Newsletter</a:t>
            </a:r>
          </a:p>
          <a:p>
            <a:pPr algn="ctr"/>
            <a:r>
              <a:rPr lang="en-US" sz="3200" spc="-150" dirty="0" smtClean="0">
                <a:latin typeface="KG Alphabet Regurgitation" panose="02000506000000020004" pitchFamily="2" charset="0"/>
              </a:rPr>
              <a:t>10/12/2018</a:t>
            </a:r>
            <a:endParaRPr lang="en-US" sz="3200" spc="-150" dirty="0">
              <a:latin typeface="KG Alphabet Regurgitation" panose="02000506000000020004" pitchFamily="2" charset="0"/>
            </a:endParaRPr>
          </a:p>
        </p:txBody>
      </p:sp>
      <p:sp>
        <p:nvSpPr>
          <p:cNvPr id="33" name="TextBox 32"/>
          <p:cNvSpPr txBox="1"/>
          <p:nvPr/>
        </p:nvSpPr>
        <p:spPr>
          <a:xfrm>
            <a:off x="454957" y="295604"/>
            <a:ext cx="6943945" cy="938719"/>
          </a:xfrm>
          <a:prstGeom prst="rect">
            <a:avLst/>
          </a:prstGeom>
          <a:noFill/>
        </p:spPr>
        <p:txBody>
          <a:bodyPr wrap="square" rtlCol="0">
            <a:normAutofit/>
          </a:bodyPr>
          <a:lstStyle/>
          <a:p>
            <a:pPr algn="ctr"/>
            <a:r>
              <a:rPr lang="en-US" sz="3200" spc="-150" dirty="0" smtClean="0">
                <a:latin typeface="KG Alphabet Regurgitation" panose="02000506000000020004" pitchFamily="2" charset="0"/>
              </a:rPr>
              <a:t>Mrs. </a:t>
            </a:r>
            <a:r>
              <a:rPr lang="en-US" sz="3200" spc="-150" dirty="0" err="1" smtClean="0">
                <a:latin typeface="KG Alphabet Regurgitation" panose="02000506000000020004" pitchFamily="2" charset="0"/>
              </a:rPr>
              <a:t>Zeock’s</a:t>
            </a:r>
            <a:r>
              <a:rPr lang="en-US" sz="3200" spc="-150" dirty="0" smtClean="0">
                <a:latin typeface="KG Alphabet Regurgitation" panose="02000506000000020004" pitchFamily="2" charset="0"/>
              </a:rPr>
              <a:t> Class</a:t>
            </a:r>
            <a:endParaRPr lang="en-US" sz="3200" spc="-150" dirty="0">
              <a:latin typeface="KG Alphabet Regurgitation" panose="02000506000000020004" pitchFamily="2" charset="0"/>
            </a:endParaRPr>
          </a:p>
        </p:txBody>
      </p:sp>
      <p:sp>
        <p:nvSpPr>
          <p:cNvPr id="34" name="TextBox 33"/>
          <p:cNvSpPr txBox="1"/>
          <p:nvPr/>
        </p:nvSpPr>
        <p:spPr>
          <a:xfrm>
            <a:off x="460709" y="1901066"/>
            <a:ext cx="6943945" cy="323492"/>
          </a:xfrm>
          <a:prstGeom prst="rect">
            <a:avLst/>
          </a:prstGeom>
          <a:noFill/>
        </p:spPr>
        <p:txBody>
          <a:bodyPr wrap="square" rtlCol="0">
            <a:normAutofit/>
          </a:bodyPr>
          <a:lstStyle/>
          <a:p>
            <a:pPr algn="ctr"/>
            <a:endParaRPr lang="en-US" sz="1200" spc="-150" dirty="0">
              <a:latin typeface="KG Alphabet Regurgitation" panose="02000506000000020004" pitchFamily="2" charset="0"/>
            </a:endParaRPr>
          </a:p>
        </p:txBody>
      </p:sp>
      <p:sp>
        <p:nvSpPr>
          <p:cNvPr id="35" name="TextBox 34"/>
          <p:cNvSpPr txBox="1"/>
          <p:nvPr/>
        </p:nvSpPr>
        <p:spPr>
          <a:xfrm>
            <a:off x="454957" y="5308164"/>
            <a:ext cx="3100090" cy="584775"/>
          </a:xfrm>
          <a:prstGeom prst="rect">
            <a:avLst/>
          </a:prstGeom>
          <a:noFill/>
        </p:spPr>
        <p:txBody>
          <a:bodyPr wrap="square" rtlCol="0">
            <a:normAutofit/>
          </a:bodyPr>
          <a:lstStyle/>
          <a:p>
            <a:pPr algn="ctr"/>
            <a:r>
              <a:rPr lang="en-US" sz="2400" spc="-150" dirty="0" smtClean="0">
                <a:latin typeface="KG Alphabet Regurgitation" panose="02000506000000020004" pitchFamily="2" charset="0"/>
              </a:rPr>
              <a:t>Up  Coming Events</a:t>
            </a:r>
            <a:endParaRPr lang="en-US" sz="2400" spc="-150" dirty="0">
              <a:latin typeface="KG Alphabet Regurgitation" panose="02000506000000020004" pitchFamily="2" charset="0"/>
            </a:endParaRPr>
          </a:p>
        </p:txBody>
      </p:sp>
      <p:sp>
        <p:nvSpPr>
          <p:cNvPr id="36" name="TextBox 35"/>
          <p:cNvSpPr txBox="1"/>
          <p:nvPr/>
        </p:nvSpPr>
        <p:spPr>
          <a:xfrm>
            <a:off x="3697357" y="6286259"/>
            <a:ext cx="3578085" cy="584775"/>
          </a:xfrm>
          <a:prstGeom prst="rect">
            <a:avLst/>
          </a:prstGeom>
          <a:noFill/>
        </p:spPr>
        <p:txBody>
          <a:bodyPr wrap="square" rtlCol="0">
            <a:normAutofit/>
          </a:bodyPr>
          <a:lstStyle/>
          <a:p>
            <a:pPr algn="ctr"/>
            <a:r>
              <a:rPr lang="en-US" sz="2400" spc="-150" dirty="0" smtClean="0">
                <a:latin typeface="KG Alphabet Regurgitation" panose="02000506000000020004" pitchFamily="2" charset="0"/>
              </a:rPr>
              <a:t>Supplies needed</a:t>
            </a:r>
            <a:r>
              <a:rPr lang="en-US" sz="3200" spc="-150" dirty="0" smtClean="0">
                <a:latin typeface="KG Alphabet Regurgitation" panose="02000506000000020004" pitchFamily="2" charset="0"/>
              </a:rPr>
              <a:t>:</a:t>
            </a:r>
            <a:endParaRPr lang="en-US" sz="3200" spc="-150" dirty="0">
              <a:latin typeface="KG Alphabet Regurgitation" panose="02000506000000020004" pitchFamily="2" charset="0"/>
            </a:endParaRPr>
          </a:p>
        </p:txBody>
      </p:sp>
      <p:sp>
        <p:nvSpPr>
          <p:cNvPr id="37" name="TextBox 36"/>
          <p:cNvSpPr txBox="1"/>
          <p:nvPr/>
        </p:nvSpPr>
        <p:spPr>
          <a:xfrm>
            <a:off x="1304013" y="8546643"/>
            <a:ext cx="5070661" cy="1015663"/>
          </a:xfrm>
          <a:prstGeom prst="rect">
            <a:avLst/>
          </a:prstGeom>
          <a:noFill/>
        </p:spPr>
        <p:txBody>
          <a:bodyPr wrap="square" rtlCol="0">
            <a:spAutoFit/>
          </a:bodyPr>
          <a:lstStyle/>
          <a:p>
            <a:pPr algn="ctr"/>
            <a:r>
              <a:rPr lang="en-US" sz="2400" spc="-150" dirty="0" smtClean="0">
                <a:latin typeface="KG Alphabet Regurgitation" panose="02000506000000020004" pitchFamily="2" charset="0"/>
              </a:rPr>
              <a:t>Volunteers needed:  </a:t>
            </a:r>
            <a:r>
              <a:rPr lang="en-US" spc="-150" dirty="0" smtClean="0">
                <a:latin typeface="Gisha" panose="020B0502040204020203" pitchFamily="34" charset="-79"/>
                <a:cs typeface="Gisha" panose="020B0502040204020203" pitchFamily="34" charset="-79"/>
              </a:rPr>
              <a:t>I will need about 5 parent volunteers on Halloween to help with stations at our classroom party in the afternoon.</a:t>
            </a:r>
            <a:endParaRPr lang="en-US" sz="2400" spc="-150" dirty="0">
              <a:latin typeface="KG Alphabet Regurgitation" panose="02000506000000020004" pitchFamily="2" charset="0"/>
            </a:endParaRPr>
          </a:p>
        </p:txBody>
      </p:sp>
      <p:sp>
        <p:nvSpPr>
          <p:cNvPr id="38" name="TextBox 37"/>
          <p:cNvSpPr txBox="1"/>
          <p:nvPr/>
        </p:nvSpPr>
        <p:spPr>
          <a:xfrm>
            <a:off x="1304013" y="1901066"/>
            <a:ext cx="5282387" cy="3454890"/>
          </a:xfrm>
          <a:prstGeom prst="rect">
            <a:avLst/>
          </a:prstGeom>
          <a:noFill/>
        </p:spPr>
        <p:txBody>
          <a:bodyPr wrap="square" rtlCol="0">
            <a:noAutofit/>
          </a:bodyPr>
          <a:lstStyle/>
          <a:p>
            <a:r>
              <a:rPr lang="en-US" sz="1200" dirty="0" smtClean="0">
                <a:latin typeface="DN Manuscript" panose="00000400000000000000" pitchFamily="2" charset="0"/>
              </a:rPr>
              <a:t>I finally got my classroom website up and running with this year’s information!  The website is </a:t>
            </a:r>
            <a:r>
              <a:rPr lang="en-US" sz="1200" dirty="0" smtClean="0">
                <a:latin typeface="DN Manuscript" panose="00000400000000000000" pitchFamily="2" charset="0"/>
                <a:hlinkClick r:id="rId3"/>
              </a:rPr>
              <a:t>www.zeock.weebly.com</a:t>
            </a:r>
            <a:r>
              <a:rPr lang="en-US" sz="1200" dirty="0" smtClean="0">
                <a:latin typeface="DN Manuscript" panose="00000400000000000000" pitchFamily="2" charset="0"/>
              </a:rPr>
              <a:t>.  On the website you will find an upcoming calendar, specials schedule, a need list, all of the newsletters, and pictures of your kids!  </a:t>
            </a:r>
          </a:p>
          <a:p>
            <a:endParaRPr lang="en-US" sz="1200" dirty="0">
              <a:latin typeface="DN Manuscript" panose="00000400000000000000" pitchFamily="2" charset="0"/>
              <a:sym typeface="Wingdings" panose="05000000000000000000" pitchFamily="2" charset="2"/>
            </a:endParaRPr>
          </a:p>
          <a:p>
            <a:r>
              <a:rPr lang="en-US" sz="1200" dirty="0" smtClean="0">
                <a:latin typeface="DN Manuscript" panose="00000400000000000000" pitchFamily="2" charset="0"/>
                <a:sym typeface="Wingdings" panose="05000000000000000000" pitchFamily="2" charset="2"/>
              </a:rPr>
              <a:t>Believe it or not, some of your kids are starting to read!  When I feel they are ready, your child will be coming home with a “backpack buddy” book in a </a:t>
            </a:r>
            <a:r>
              <a:rPr lang="en-US" sz="1200" dirty="0" err="1" smtClean="0">
                <a:latin typeface="DN Manuscript" panose="00000400000000000000" pitchFamily="2" charset="0"/>
                <a:sym typeface="Wingdings" panose="05000000000000000000" pitchFamily="2" charset="2"/>
              </a:rPr>
              <a:t>ziplock</a:t>
            </a:r>
            <a:r>
              <a:rPr lang="en-US" sz="1200" dirty="0" smtClean="0">
                <a:latin typeface="DN Manuscript" panose="00000400000000000000" pitchFamily="2" charset="0"/>
                <a:sym typeface="Wingdings" panose="05000000000000000000" pitchFamily="2" charset="2"/>
              </a:rPr>
              <a:t> bag with instructions.  Please have your child read the book to you several times and return it to class.  They will then read it again to someone here and if they do well, they will get another book to bring home. </a:t>
            </a:r>
            <a:r>
              <a:rPr lang="en-US" sz="1200" dirty="0" smtClean="0">
                <a:latin typeface="DN Manuscript" panose="00000400000000000000" pitchFamily="2" charset="0"/>
                <a:sym typeface="Wingdings" panose="05000000000000000000" pitchFamily="2" charset="2"/>
              </a:rPr>
              <a:t>I </a:t>
            </a:r>
            <a:r>
              <a:rPr lang="en-US" sz="1200" dirty="0" smtClean="0">
                <a:latin typeface="DN Manuscript" panose="00000400000000000000" pitchFamily="2" charset="0"/>
                <a:sym typeface="Wingdings" panose="05000000000000000000" pitchFamily="2" charset="2"/>
              </a:rPr>
              <a:t>am asking this year for a parent volunteer to come in and listen to students read.  I will need someone from 8:30-9:00am.  If you are able to commit to this time, please let me know.  If you can only do one day a week, that is fine too. Thank you!</a:t>
            </a:r>
          </a:p>
          <a:p>
            <a:endParaRPr lang="en-US" sz="1400" dirty="0" smtClean="0">
              <a:latin typeface="DN Manuscript" panose="00000400000000000000" pitchFamily="2" charset="0"/>
            </a:endParaRPr>
          </a:p>
          <a:p>
            <a:endParaRPr lang="en-US" sz="1400" dirty="0">
              <a:latin typeface="DN Manuscript" panose="00000400000000000000" pitchFamily="2" charset="0"/>
            </a:endParaRPr>
          </a:p>
        </p:txBody>
      </p:sp>
      <p:sp>
        <p:nvSpPr>
          <p:cNvPr id="39" name="TextBox 38"/>
          <p:cNvSpPr txBox="1"/>
          <p:nvPr/>
        </p:nvSpPr>
        <p:spPr>
          <a:xfrm>
            <a:off x="532629" y="5852050"/>
            <a:ext cx="3022418" cy="1985664"/>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pPr algn="l"/>
            <a:r>
              <a:rPr lang="en-US" b="1" dirty="0" smtClean="0"/>
              <a:t>October </a:t>
            </a:r>
            <a:r>
              <a:rPr lang="en-US" b="1" dirty="0"/>
              <a:t>25</a:t>
            </a:r>
            <a:r>
              <a:rPr lang="en-US" dirty="0"/>
              <a:t>-Fall Fest</a:t>
            </a:r>
          </a:p>
          <a:p>
            <a:pPr algn="l"/>
            <a:r>
              <a:rPr lang="en-US" b="1" dirty="0"/>
              <a:t>October 31</a:t>
            </a:r>
            <a:r>
              <a:rPr lang="en-US" dirty="0"/>
              <a:t>-Halloween Party</a:t>
            </a:r>
          </a:p>
          <a:p>
            <a:pPr marL="285750" indent="-285750" algn="l">
              <a:buFont typeface="Arial" panose="020B0604020202020204" pitchFamily="34" charset="0"/>
              <a:buChar char="•"/>
            </a:pPr>
            <a:endParaRPr lang="en-US" dirty="0">
              <a:latin typeface="Century Gothic" panose="020B0502020202020204" pitchFamily="34" charset="0"/>
            </a:endParaRPr>
          </a:p>
        </p:txBody>
      </p:sp>
      <p:sp>
        <p:nvSpPr>
          <p:cNvPr id="41" name="TextBox 40"/>
          <p:cNvSpPr txBox="1"/>
          <p:nvPr/>
        </p:nvSpPr>
        <p:spPr>
          <a:xfrm>
            <a:off x="4810961" y="6738916"/>
            <a:ext cx="1358212" cy="646331"/>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endParaRPr lang="en-US" dirty="0">
              <a:latin typeface="Century Gothic" panose="020B0502020202020204" pitchFamily="34" charset="0"/>
            </a:endParaRPr>
          </a:p>
        </p:txBody>
      </p:sp>
    </p:spTree>
    <p:extLst>
      <p:ext uri="{BB962C8B-B14F-4D97-AF65-F5344CB8AC3E}">
        <p14:creationId xmlns:p14="http://schemas.microsoft.com/office/powerpoint/2010/main" val="25527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8184" r="5882" b="2165"/>
          <a:stretch/>
        </p:blipFill>
        <p:spPr>
          <a:xfrm>
            <a:off x="-4890" y="0"/>
            <a:ext cx="7782180" cy="10058400"/>
          </a:xfrm>
          <a:prstGeom prst="rect">
            <a:avLst/>
          </a:prstGeom>
        </p:spPr>
      </p:pic>
      <p:sp>
        <p:nvSpPr>
          <p:cNvPr id="33" name="TextBox 32"/>
          <p:cNvSpPr txBox="1"/>
          <p:nvPr/>
        </p:nvSpPr>
        <p:spPr>
          <a:xfrm>
            <a:off x="532629" y="307997"/>
            <a:ext cx="6872025" cy="1593069"/>
          </a:xfrm>
          <a:prstGeom prst="rect">
            <a:avLst/>
          </a:prstGeom>
          <a:noFill/>
        </p:spPr>
        <p:txBody>
          <a:bodyPr wrap="square" rtlCol="0">
            <a:normAutofit/>
          </a:bodyPr>
          <a:lstStyle/>
          <a:p>
            <a:pPr algn="ctr"/>
            <a:r>
              <a:rPr lang="en-US" sz="2800" spc="-150" dirty="0" smtClean="0">
                <a:latin typeface="Calibri" panose="020F0502020204030204" pitchFamily="34" charset="0"/>
              </a:rPr>
              <a:t>Math</a:t>
            </a:r>
          </a:p>
          <a:p>
            <a:r>
              <a:rPr lang="en-US" sz="1400" spc="-150" dirty="0" smtClean="0">
                <a:latin typeface="DN Manuscript" panose="00000400000000000000" pitchFamily="2" charset="0"/>
              </a:rPr>
              <a:t>The students are working on Unit 2.  Unit 2 introduces greater than and less than using the numbers 0-5.</a:t>
            </a:r>
          </a:p>
        </p:txBody>
      </p:sp>
      <p:sp>
        <p:nvSpPr>
          <p:cNvPr id="34" name="TextBox 33"/>
          <p:cNvSpPr txBox="1"/>
          <p:nvPr/>
        </p:nvSpPr>
        <p:spPr>
          <a:xfrm>
            <a:off x="460709" y="1901066"/>
            <a:ext cx="6943945" cy="323492"/>
          </a:xfrm>
          <a:prstGeom prst="rect">
            <a:avLst/>
          </a:prstGeom>
          <a:noFill/>
        </p:spPr>
        <p:txBody>
          <a:bodyPr wrap="square" rtlCol="0">
            <a:normAutofit/>
          </a:bodyPr>
          <a:lstStyle/>
          <a:p>
            <a:pPr algn="ctr"/>
            <a:endParaRPr lang="en-US" sz="1200" spc="-150" dirty="0">
              <a:latin typeface="KG Alphabet Regurgitation" panose="02000506000000020004" pitchFamily="2" charset="0"/>
            </a:endParaRPr>
          </a:p>
        </p:txBody>
      </p:sp>
      <p:sp>
        <p:nvSpPr>
          <p:cNvPr id="35" name="TextBox 34"/>
          <p:cNvSpPr txBox="1"/>
          <p:nvPr/>
        </p:nvSpPr>
        <p:spPr>
          <a:xfrm>
            <a:off x="454957" y="5308164"/>
            <a:ext cx="3100090" cy="584775"/>
          </a:xfrm>
          <a:prstGeom prst="rect">
            <a:avLst/>
          </a:prstGeom>
          <a:noFill/>
        </p:spPr>
        <p:txBody>
          <a:bodyPr wrap="square" rtlCol="0">
            <a:normAutofit/>
          </a:bodyPr>
          <a:lstStyle/>
          <a:p>
            <a:pPr algn="ctr"/>
            <a:r>
              <a:rPr lang="en-US" sz="2400" spc="-150" dirty="0" smtClean="0">
                <a:latin typeface="KG Alphabet Regurgitation" panose="02000506000000020004" pitchFamily="2" charset="0"/>
              </a:rPr>
              <a:t>Science</a:t>
            </a:r>
            <a:endParaRPr lang="en-US" sz="2400" spc="-150" dirty="0">
              <a:latin typeface="KG Alphabet Regurgitation" panose="02000506000000020004" pitchFamily="2" charset="0"/>
            </a:endParaRPr>
          </a:p>
        </p:txBody>
      </p:sp>
      <p:sp>
        <p:nvSpPr>
          <p:cNvPr id="36" name="TextBox 35"/>
          <p:cNvSpPr txBox="1"/>
          <p:nvPr/>
        </p:nvSpPr>
        <p:spPr>
          <a:xfrm>
            <a:off x="3697357" y="6286259"/>
            <a:ext cx="3578085" cy="584775"/>
          </a:xfrm>
          <a:prstGeom prst="rect">
            <a:avLst/>
          </a:prstGeom>
          <a:noFill/>
        </p:spPr>
        <p:txBody>
          <a:bodyPr wrap="square" rtlCol="0">
            <a:normAutofit/>
          </a:bodyPr>
          <a:lstStyle/>
          <a:p>
            <a:pPr algn="ctr"/>
            <a:r>
              <a:rPr lang="en-US" sz="1200" spc="-150" dirty="0" smtClean="0">
                <a:latin typeface="Arial" panose="020B0604020202020204" pitchFamily="34" charset="0"/>
                <a:cs typeface="Arial" panose="020B0604020202020204" pitchFamily="34" charset="0"/>
              </a:rPr>
              <a:t>Letters:</a:t>
            </a:r>
          </a:p>
          <a:p>
            <a:pPr algn="ctr"/>
            <a:r>
              <a:rPr lang="en-US" sz="1200" spc="-150" dirty="0" smtClean="0">
                <a:latin typeface="Arial" panose="020B0604020202020204" pitchFamily="34" charset="0"/>
                <a:cs typeface="Arial" panose="020B0604020202020204" pitchFamily="34" charset="0"/>
              </a:rPr>
              <a:t>M  S  T  N  A  R  L D  F  I  V  P</a:t>
            </a:r>
            <a:endParaRPr lang="en-US" sz="1200" spc="-150" dirty="0">
              <a:latin typeface="Arial" panose="020B0604020202020204" pitchFamily="34" charset="0"/>
              <a:cs typeface="Arial" panose="020B0604020202020204" pitchFamily="34" charset="0"/>
            </a:endParaRPr>
          </a:p>
        </p:txBody>
      </p:sp>
      <p:sp>
        <p:nvSpPr>
          <p:cNvPr id="38" name="TextBox 37"/>
          <p:cNvSpPr txBox="1"/>
          <p:nvPr/>
        </p:nvSpPr>
        <p:spPr>
          <a:xfrm>
            <a:off x="1185999" y="1901066"/>
            <a:ext cx="5400402" cy="3617719"/>
          </a:xfrm>
          <a:prstGeom prst="rect">
            <a:avLst/>
          </a:prstGeom>
          <a:noFill/>
        </p:spPr>
        <p:txBody>
          <a:bodyPr wrap="square" rtlCol="0">
            <a:noAutofit/>
          </a:bodyPr>
          <a:lstStyle/>
          <a:p>
            <a:pPr algn="ctr"/>
            <a:r>
              <a:rPr lang="en-US" sz="2800" dirty="0" smtClean="0"/>
              <a:t>Reading and Writing</a:t>
            </a:r>
          </a:p>
          <a:p>
            <a:r>
              <a:rPr lang="en-US" sz="1200" dirty="0" smtClean="0">
                <a:latin typeface="DN Manuscript" panose="00000400000000000000" pitchFamily="2" charset="0"/>
              </a:rPr>
              <a:t>This week we learned the letters I, V, and P.  We talked about what it meant to have a favorite storybook and how we needed to have someone read it to us over and over again, so we could retell the story.  We talked about when retelling a story, our words needed to match the pictures.  Lastly, we talked about characters in a book and how our voices can change depending on what character is talking.  </a:t>
            </a:r>
          </a:p>
          <a:p>
            <a:r>
              <a:rPr lang="en-US" sz="1200" b="1" dirty="0" smtClean="0">
                <a:latin typeface="DN Manuscript" panose="00000400000000000000" pitchFamily="2" charset="0"/>
              </a:rPr>
              <a:t>Because it is so important for your kids to continuously be read to, I am trying something new this year.  We go to the library every Friday.  Normally, the books stay here at school; however, this year, I am going to have the students pick two books. One book will stay at school, the other book will be sent home for the week.  Please read your child’s library book to him/her every night and return it the next Friday.  Thank you!</a:t>
            </a:r>
            <a:endParaRPr lang="en-US" sz="1200" b="1" dirty="0">
              <a:latin typeface="DN Manuscript" panose="00000400000000000000" pitchFamily="2" charset="0"/>
            </a:endParaRPr>
          </a:p>
          <a:p>
            <a:endParaRPr lang="en-US" sz="1200" dirty="0" smtClean="0">
              <a:latin typeface="DN Manuscript" panose="00000400000000000000" pitchFamily="2" charset="0"/>
            </a:endParaRPr>
          </a:p>
          <a:p>
            <a:pPr algn="ctr"/>
            <a:endParaRPr lang="en-US" sz="2800" dirty="0"/>
          </a:p>
        </p:txBody>
      </p:sp>
      <p:sp>
        <p:nvSpPr>
          <p:cNvPr id="39" name="TextBox 38"/>
          <p:cNvSpPr txBox="1"/>
          <p:nvPr/>
        </p:nvSpPr>
        <p:spPr>
          <a:xfrm>
            <a:off x="532629" y="5852050"/>
            <a:ext cx="3022418" cy="1985664"/>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pPr algn="l"/>
            <a:endParaRPr lang="en-US" sz="1200" dirty="0">
              <a:latin typeface="DN Manuscript" panose="00000400000000000000" pitchFamily="2" charset="0"/>
            </a:endParaRPr>
          </a:p>
        </p:txBody>
      </p:sp>
      <p:sp>
        <p:nvSpPr>
          <p:cNvPr id="41" name="TextBox 40"/>
          <p:cNvSpPr txBox="1"/>
          <p:nvPr/>
        </p:nvSpPr>
        <p:spPr>
          <a:xfrm>
            <a:off x="4810961" y="6738916"/>
            <a:ext cx="1358212" cy="646331"/>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endParaRPr lang="en-US" dirty="0">
              <a:latin typeface="Century Gothic" panose="020B0502020202020204" pitchFamily="34" charset="0"/>
            </a:endParaRPr>
          </a:p>
        </p:txBody>
      </p:sp>
      <p:sp>
        <p:nvSpPr>
          <p:cNvPr id="4" name="TextBox 3"/>
          <p:cNvSpPr txBox="1"/>
          <p:nvPr/>
        </p:nvSpPr>
        <p:spPr>
          <a:xfrm>
            <a:off x="1185999" y="8607213"/>
            <a:ext cx="3140603" cy="369332"/>
          </a:xfrm>
          <a:prstGeom prst="rect">
            <a:avLst/>
          </a:prstGeom>
          <a:noFill/>
        </p:spPr>
        <p:txBody>
          <a:bodyPr wrap="none" rtlCol="0">
            <a:spAutoFit/>
          </a:bodyPr>
          <a:lstStyle/>
          <a:p>
            <a:r>
              <a:rPr lang="en-US" b="1" dirty="0" smtClean="0">
                <a:latin typeface="DN Manuscript" panose="00000400000000000000" pitchFamily="2" charset="0"/>
              </a:rPr>
              <a:t>Snap </a:t>
            </a:r>
            <a:r>
              <a:rPr lang="en-US" b="1" dirty="0">
                <a:latin typeface="DN Manuscript" panose="00000400000000000000" pitchFamily="2" charset="0"/>
              </a:rPr>
              <a:t>Words</a:t>
            </a:r>
            <a:r>
              <a:rPr lang="en-US" dirty="0">
                <a:latin typeface="DN Manuscript" panose="00000400000000000000" pitchFamily="2" charset="0"/>
              </a:rPr>
              <a:t>:  a, the, me, it, is</a:t>
            </a:r>
          </a:p>
        </p:txBody>
      </p:sp>
    </p:spTree>
    <p:extLst>
      <p:ext uri="{BB962C8B-B14F-4D97-AF65-F5344CB8AC3E}">
        <p14:creationId xmlns:p14="http://schemas.microsoft.com/office/powerpoint/2010/main" val="3813833299"/>
      </p:ext>
    </p:extLst>
  </p:cSld>
  <p:clrMapOvr>
    <a:masterClrMapping/>
  </p:clrMapOvr>
</p:sld>
</file>

<file path=ppt/theme/theme1.xml><?xml version="1.0" encoding="utf-8"?>
<a:theme xmlns:a="http://schemas.openxmlformats.org/drawingml/2006/main" name="blank 8.5x1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 8.5x11" id="{B0579830-86D8-4D05-A2D4-7124CB04CE73}" vid="{BA989DBA-5A5D-4A98-B29E-F5D62A6ADB68}"/>
    </a:ext>
  </a:extLst>
</a:theme>
</file>

<file path=docProps/app.xml><?xml version="1.0" encoding="utf-8"?>
<Properties xmlns="http://schemas.openxmlformats.org/officeDocument/2006/extended-properties" xmlns:vt="http://schemas.openxmlformats.org/officeDocument/2006/docPropsVTypes">
  <Template>Default Theme</Template>
  <TotalTime>802</TotalTime>
  <Words>459</Words>
  <Application>Microsoft Office PowerPoint</Application>
  <PresentationFormat>Custom</PresentationFormat>
  <Paragraphs>20</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Calibri Light</vt:lpstr>
      <vt:lpstr>Century Gothic</vt:lpstr>
      <vt:lpstr>DN Manuscript</vt:lpstr>
      <vt:lpstr>Gisha</vt:lpstr>
      <vt:lpstr>HelloBillionaire</vt:lpstr>
      <vt:lpstr>KG Alphabet Regurgitation</vt:lpstr>
      <vt:lpstr>Wingdings</vt:lpstr>
      <vt:lpstr>blank 8.5x11</vt:lpstr>
      <vt:lpstr>PowerPoint Presentation</vt:lpstr>
      <vt:lpstr>PowerPoint Presentation</vt:lpstr>
    </vt:vector>
  </TitlesOfParts>
  <Company>Oklahoma City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Washington, Nicole D.</dc:creator>
  <cp:lastModifiedBy>Megan Zeock-Vilas</cp:lastModifiedBy>
  <cp:revision>35</cp:revision>
  <cp:lastPrinted>2018-10-12T17:05:29Z</cp:lastPrinted>
  <dcterms:created xsi:type="dcterms:W3CDTF">2017-06-21T19:54:09Z</dcterms:created>
  <dcterms:modified xsi:type="dcterms:W3CDTF">2018-10-12T17:32:00Z</dcterms:modified>
</cp:coreProperties>
</file>